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6" r:id="rId3"/>
    <p:sldId id="265" r:id="rId4"/>
    <p:sldId id="261" r:id="rId5"/>
    <p:sldId id="260" r:id="rId6"/>
    <p:sldId id="262" r:id="rId7"/>
    <p:sldId id="263" r:id="rId8"/>
    <p:sldId id="264" r:id="rId9"/>
    <p:sldId id="266" r:id="rId10"/>
    <p:sldId id="259" r:id="rId11"/>
    <p:sldId id="267" r:id="rId12"/>
    <p:sldId id="268" r:id="rId13"/>
    <p:sldId id="270" r:id="rId14"/>
    <p:sldId id="269" r:id="rId15"/>
    <p:sldId id="272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58" r:id="rId28"/>
    <p:sldId id="284" r:id="rId29"/>
    <p:sldId id="285" r:id="rId30"/>
    <p:sldId id="286" r:id="rId31"/>
    <p:sldId id="283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1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1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4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9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5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1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3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4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3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4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052A1-BDBE-402C-96C9-53CD7EB576F1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98C25-464D-416A-AA9C-AA646B7D66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8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qual.com/documentation/launchers/shell.html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57950" y="567032"/>
            <a:ext cx="5226050" cy="598616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How to link a test to a launcher (in this case a shell launcher)</a:t>
            </a:r>
          </a:p>
          <a:p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How to scan existing tests</a:t>
            </a:r>
          </a:p>
          <a:p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How to create multiple configurations</a:t>
            </a:r>
          </a:p>
          <a:p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Include  tests into a campaign</a:t>
            </a:r>
          </a:p>
          <a:p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See a sample of  shell script (bash .</a:t>
            </a:r>
            <a:r>
              <a:rPr lang="en-US" sz="3200" dirty="0" err="1">
                <a:solidFill>
                  <a:schemeClr val="accent1"/>
                </a:solidFill>
                <a:latin typeface="Century Gothic" pitchFamily="34" charset="0"/>
              </a:rPr>
              <a:t>sh</a:t>
            </a:r>
            <a:r>
              <a:rPr lang="en-US" sz="3200" dirty="0">
                <a:solidFill>
                  <a:schemeClr val="accent1"/>
                </a:solidFill>
                <a:latin typeface="Century Gothic" pitchFamily="34" charset="0"/>
              </a:rPr>
              <a:t>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1" y="1429146"/>
            <a:ext cx="5128603" cy="419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176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299882" y="358589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10989" y="1237129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8117" y="2178422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855693" y="2805953"/>
            <a:ext cx="96908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directly run      your test  - we call it “On-the-Spot” execution</a:t>
            </a:r>
          </a:p>
          <a:p>
            <a:r>
              <a:rPr lang="en-US" dirty="0"/>
              <a:t>	Click on the test and the right pane will show the buttons</a:t>
            </a:r>
          </a:p>
          <a:p>
            <a:endParaRPr lang="en-US" dirty="0"/>
          </a:p>
          <a:p>
            <a:r>
              <a:rPr lang="en-US" dirty="0"/>
              <a:t>This allows</a:t>
            </a:r>
          </a:p>
          <a:p>
            <a:pPr marL="285750" indent="-285750">
              <a:buFontTx/>
              <a:buChar char="-"/>
            </a:pPr>
            <a:r>
              <a:rPr lang="en-US" dirty="0"/>
              <a:t>Testing you test script as you build it</a:t>
            </a:r>
          </a:p>
          <a:p>
            <a:pPr marL="285750" indent="-285750">
              <a:buFontTx/>
              <a:buChar char="-"/>
            </a:pPr>
            <a:r>
              <a:rPr lang="en-US" dirty="0"/>
              <a:t>Testing a working script with various configuration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Running a single test to verify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Note that you can also run it with another Launcher .           This is useful when: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your test supports both Manual and Automated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You are improving/adapting/creating a launcher </a:t>
            </a:r>
          </a:p>
          <a:p>
            <a:pPr marL="742950" lvl="1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3" name="Flèche : droite 2"/>
          <p:cNvSpPr/>
          <p:nvPr/>
        </p:nvSpPr>
        <p:spPr>
          <a:xfrm>
            <a:off x="4168589" y="2254624"/>
            <a:ext cx="3227294" cy="26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176" y="2805953"/>
            <a:ext cx="304800" cy="3619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257" y="1470679"/>
            <a:ext cx="654423" cy="77712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5858" y="5043487"/>
            <a:ext cx="40005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50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299882" y="358589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10989" y="1237129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8117" y="2178422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855693" y="2805953"/>
            <a:ext cx="96908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the on-the-spot run  the execution will happen in the “Playground” campaign folder</a:t>
            </a:r>
          </a:p>
          <a:p>
            <a:endParaRPr lang="en-US" dirty="0"/>
          </a:p>
          <a:p>
            <a:r>
              <a:rPr lang="en-US" dirty="0"/>
              <a:t>This is a special folder that contains all On-the-Spot run</a:t>
            </a:r>
          </a:p>
          <a:p>
            <a:endParaRPr lang="en-US" dirty="0"/>
          </a:p>
          <a:p>
            <a:r>
              <a:rPr lang="en-US" dirty="0"/>
              <a:t>You need </a:t>
            </a:r>
            <a:r>
              <a:rPr lang="en-US"/>
              <a:t>to clean </a:t>
            </a:r>
            <a:r>
              <a:rPr lang="en-US" dirty="0"/>
              <a:t>it from time to time – delete old campaign /sessions that served to verify your test </a:t>
            </a:r>
          </a:p>
          <a:p>
            <a:endParaRPr lang="en-US" dirty="0"/>
          </a:p>
        </p:txBody>
      </p:sp>
      <p:sp>
        <p:nvSpPr>
          <p:cNvPr id="2" name="Organigramme : Multidocument 1"/>
          <p:cNvSpPr/>
          <p:nvPr/>
        </p:nvSpPr>
        <p:spPr>
          <a:xfrm>
            <a:off x="8050306" y="1228165"/>
            <a:ext cx="2223247" cy="1488141"/>
          </a:xfrm>
          <a:prstGeom prst="flowChartMulti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Playground</a:t>
            </a:r>
          </a:p>
          <a:p>
            <a:pPr algn="ctr"/>
            <a:r>
              <a:rPr lang="en-US" dirty="0"/>
              <a:t>Campaign</a:t>
            </a:r>
          </a:p>
          <a:p>
            <a:pPr algn="ctr"/>
            <a:endParaRPr lang="en-US" dirty="0"/>
          </a:p>
        </p:txBody>
      </p:sp>
      <p:sp>
        <p:nvSpPr>
          <p:cNvPr id="3" name="Flèche : droite 2"/>
          <p:cNvSpPr/>
          <p:nvPr/>
        </p:nvSpPr>
        <p:spPr>
          <a:xfrm>
            <a:off x="4168589" y="2254624"/>
            <a:ext cx="3227294" cy="26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257" y="1470679"/>
            <a:ext cx="654423" cy="77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156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37589" y="486087"/>
            <a:ext cx="907043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But before you execute the test you need to provide some information</a:t>
            </a:r>
          </a:p>
          <a:p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2400" dirty="0"/>
              <a:t>Mandatory ones: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Which SUT are your testing against ?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Which configuration are you using ?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How do we need to react in case of dependent test failing or not executed ?</a:t>
            </a:r>
          </a:p>
          <a:p>
            <a:pPr marL="1028700" lvl="1" indent="-571500">
              <a:buFontTx/>
              <a:buChar char="-"/>
            </a:pPr>
            <a:endParaRPr lang="en-US" sz="2400" dirty="0"/>
          </a:p>
          <a:p>
            <a:pPr marL="571500" indent="-571500">
              <a:buFontTx/>
              <a:buChar char="-"/>
            </a:pPr>
            <a:r>
              <a:rPr lang="en-US" sz="2400" dirty="0"/>
              <a:t>Optional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Who must be executing the test ? (this is for manual tests)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On which Agent (server/PC) is the test going to run ?</a:t>
            </a:r>
          </a:p>
          <a:p>
            <a:pPr marL="1028700" lvl="1" indent="-571500">
              <a:buFontTx/>
              <a:buChar char="-"/>
            </a:pPr>
            <a:r>
              <a:rPr lang="en-US" sz="2400" dirty="0"/>
              <a:t>Who needs to be notified through email that event happened on that session ?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293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37589" y="486087"/>
            <a:ext cx="90704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Let’s focus on the configuration  and behavior</a:t>
            </a:r>
          </a:p>
          <a:p>
            <a:endParaRPr lang="en-US" sz="3600" dirty="0"/>
          </a:p>
          <a:p>
            <a:pPr marL="571500" indent="-571500">
              <a:buFontTx/>
              <a:buChar char="-"/>
            </a:pPr>
            <a:endParaRPr lang="en-US" sz="36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436" y="1277500"/>
            <a:ext cx="5712697" cy="533185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91671" y="3158646"/>
            <a:ext cx="1622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Configuration</a:t>
            </a:r>
          </a:p>
        </p:txBody>
      </p:sp>
      <p:sp>
        <p:nvSpPr>
          <p:cNvPr id="5" name="Flèche : pentagone 4"/>
          <p:cNvSpPr/>
          <p:nvPr/>
        </p:nvSpPr>
        <p:spPr>
          <a:xfrm>
            <a:off x="1954306" y="2133600"/>
            <a:ext cx="959130" cy="25101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èche : pentagone 5"/>
          <p:cNvSpPr/>
          <p:nvPr/>
        </p:nvSpPr>
        <p:spPr>
          <a:xfrm>
            <a:off x="2214283" y="3217806"/>
            <a:ext cx="959130" cy="251012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783955" y="2055747"/>
            <a:ext cx="1170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Behavior</a:t>
            </a:r>
          </a:p>
        </p:txBody>
      </p:sp>
    </p:spTree>
    <p:extLst>
      <p:ext uri="{BB962C8B-B14F-4D97-AF65-F5344CB8AC3E}">
        <p14:creationId xmlns:p14="http://schemas.microsoft.com/office/powerpoint/2010/main" val="2924175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44471" y="3433482"/>
            <a:ext cx="2402541" cy="493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C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1" y="1640541"/>
            <a:ext cx="2402541" cy="493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A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23013" y="1640540"/>
            <a:ext cx="2402541" cy="493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B  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3742" y="4894729"/>
            <a:ext cx="2402541" cy="493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D </a:t>
            </a:r>
          </a:p>
        </p:txBody>
      </p:sp>
      <p:sp>
        <p:nvSpPr>
          <p:cNvPr id="6" name="Rectangle 5"/>
          <p:cNvSpPr/>
          <p:nvPr/>
        </p:nvSpPr>
        <p:spPr>
          <a:xfrm>
            <a:off x="7243484" y="5764306"/>
            <a:ext cx="2402541" cy="493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E </a:t>
            </a:r>
          </a:p>
        </p:txBody>
      </p:sp>
      <p:cxnSp>
        <p:nvCxnSpPr>
          <p:cNvPr id="8" name="Connecteur droit avec flèche 7"/>
          <p:cNvCxnSpPr>
            <a:stCxn id="3" idx="2"/>
            <a:endCxn id="2" idx="0"/>
          </p:cNvCxnSpPr>
          <p:nvPr/>
        </p:nvCxnSpPr>
        <p:spPr>
          <a:xfrm>
            <a:off x="3182472" y="2133600"/>
            <a:ext cx="1963270" cy="1299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cxnSpLocks/>
            <a:stCxn id="4" idx="2"/>
            <a:endCxn id="2" idx="0"/>
          </p:cNvCxnSpPr>
          <p:nvPr/>
        </p:nvCxnSpPr>
        <p:spPr>
          <a:xfrm flipH="1">
            <a:off x="5145742" y="2133599"/>
            <a:ext cx="878542" cy="1299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cxnSpLocks/>
            <a:stCxn id="2" idx="2"/>
            <a:endCxn id="5" idx="0"/>
          </p:cNvCxnSpPr>
          <p:nvPr/>
        </p:nvCxnSpPr>
        <p:spPr>
          <a:xfrm>
            <a:off x="5145742" y="3926541"/>
            <a:ext cx="439271" cy="968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cxnSpLocks/>
            <a:stCxn id="5" idx="2"/>
            <a:endCxn id="6" idx="0"/>
          </p:cNvCxnSpPr>
          <p:nvPr/>
        </p:nvCxnSpPr>
        <p:spPr>
          <a:xfrm>
            <a:off x="5585013" y="5387788"/>
            <a:ext cx="2859742" cy="376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cxnSpLocks/>
            <a:stCxn id="4" idx="2"/>
            <a:endCxn id="6" idx="0"/>
          </p:cNvCxnSpPr>
          <p:nvPr/>
        </p:nvCxnSpPr>
        <p:spPr>
          <a:xfrm>
            <a:off x="6024284" y="2133599"/>
            <a:ext cx="2420471" cy="3630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1337589" y="486087"/>
            <a:ext cx="9070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Imagine dependency graph as follows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06189" y="15599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Behavior</a:t>
            </a:r>
          </a:p>
        </p:txBody>
      </p:sp>
      <p:sp>
        <p:nvSpPr>
          <p:cNvPr id="26" name="Flèche : pentagone 25"/>
          <p:cNvSpPr/>
          <p:nvPr/>
        </p:nvSpPr>
        <p:spPr>
          <a:xfrm>
            <a:off x="1425388" y="195534"/>
            <a:ext cx="959130" cy="25101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28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44471" y="3433482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C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1" y="1640541"/>
            <a:ext cx="2402541" cy="49305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A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23013" y="1640540"/>
            <a:ext cx="2402541" cy="4930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B  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3742" y="4894729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Test </a:t>
            </a:r>
            <a:r>
              <a:rPr lang="en-US"/>
              <a:t>D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43484" y="5764306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Test </a:t>
            </a:r>
            <a:r>
              <a:rPr lang="en-US"/>
              <a:t>E </a:t>
            </a:r>
            <a:endParaRPr lang="en-US" dirty="0"/>
          </a:p>
        </p:txBody>
      </p:sp>
      <p:cxnSp>
        <p:nvCxnSpPr>
          <p:cNvPr id="8" name="Connecteur droit avec flèche 7"/>
          <p:cNvCxnSpPr>
            <a:stCxn id="3" idx="2"/>
            <a:endCxn id="2" idx="0"/>
          </p:cNvCxnSpPr>
          <p:nvPr/>
        </p:nvCxnSpPr>
        <p:spPr>
          <a:xfrm>
            <a:off x="3182472" y="2133600"/>
            <a:ext cx="1963270" cy="1299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cxnSpLocks/>
            <a:stCxn id="4" idx="2"/>
            <a:endCxn id="2" idx="0"/>
          </p:cNvCxnSpPr>
          <p:nvPr/>
        </p:nvCxnSpPr>
        <p:spPr>
          <a:xfrm flipH="1">
            <a:off x="5145742" y="2133599"/>
            <a:ext cx="878542" cy="1299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cxnSpLocks/>
            <a:stCxn id="2" idx="2"/>
            <a:endCxn id="5" idx="0"/>
          </p:cNvCxnSpPr>
          <p:nvPr/>
        </p:nvCxnSpPr>
        <p:spPr>
          <a:xfrm>
            <a:off x="5145742" y="3926541"/>
            <a:ext cx="439271" cy="968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cxnSpLocks/>
            <a:stCxn id="5" idx="2"/>
            <a:endCxn id="6" idx="0"/>
          </p:cNvCxnSpPr>
          <p:nvPr/>
        </p:nvCxnSpPr>
        <p:spPr>
          <a:xfrm>
            <a:off x="5585013" y="5387788"/>
            <a:ext cx="2859742" cy="376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cxnSpLocks/>
            <a:stCxn id="4" idx="2"/>
            <a:endCxn id="6" idx="0"/>
          </p:cNvCxnSpPr>
          <p:nvPr/>
        </p:nvCxnSpPr>
        <p:spPr>
          <a:xfrm>
            <a:off x="6024284" y="2133599"/>
            <a:ext cx="2420471" cy="3630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1337589" y="486087"/>
            <a:ext cx="9070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Imagine dependency graph as follows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84" y="2760040"/>
            <a:ext cx="2828925" cy="1000125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294554" y="4080025"/>
            <a:ext cx="3299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 C  is ‘not executed’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764382" y="5617660"/>
            <a:ext cx="3299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 D is ‘not executed’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243484" y="6376197"/>
            <a:ext cx="3299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 E is ‘not executed’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06189" y="15599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Behavior</a:t>
            </a:r>
          </a:p>
        </p:txBody>
      </p:sp>
      <p:sp>
        <p:nvSpPr>
          <p:cNvPr id="20" name="Flèche : pentagone 19"/>
          <p:cNvSpPr/>
          <p:nvPr/>
        </p:nvSpPr>
        <p:spPr>
          <a:xfrm>
            <a:off x="1425388" y="195534"/>
            <a:ext cx="959130" cy="25101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46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44471" y="3433482"/>
            <a:ext cx="2402541" cy="4930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C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1" y="1640541"/>
            <a:ext cx="2402541" cy="49305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Test A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23013" y="1640540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Test </a:t>
            </a:r>
            <a:r>
              <a:rPr lang="en-US"/>
              <a:t>B 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83742" y="4894729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Test </a:t>
            </a:r>
            <a:r>
              <a:rPr lang="en-US"/>
              <a:t>D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43484" y="5764306"/>
            <a:ext cx="2402541" cy="4930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Test </a:t>
            </a:r>
            <a:r>
              <a:rPr lang="en-US"/>
              <a:t>E </a:t>
            </a:r>
            <a:endParaRPr lang="en-US" dirty="0"/>
          </a:p>
        </p:txBody>
      </p:sp>
      <p:cxnSp>
        <p:nvCxnSpPr>
          <p:cNvPr id="8" name="Connecteur droit avec flèche 7"/>
          <p:cNvCxnSpPr>
            <a:stCxn id="3" idx="2"/>
            <a:endCxn id="2" idx="0"/>
          </p:cNvCxnSpPr>
          <p:nvPr/>
        </p:nvCxnSpPr>
        <p:spPr>
          <a:xfrm>
            <a:off x="3182472" y="2133600"/>
            <a:ext cx="1963270" cy="1299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cxnSpLocks/>
            <a:stCxn id="4" idx="2"/>
            <a:endCxn id="2" idx="0"/>
          </p:cNvCxnSpPr>
          <p:nvPr/>
        </p:nvCxnSpPr>
        <p:spPr>
          <a:xfrm flipH="1">
            <a:off x="5145742" y="2133599"/>
            <a:ext cx="878542" cy="1299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cxnSpLocks/>
            <a:stCxn id="2" idx="2"/>
            <a:endCxn id="5" idx="0"/>
          </p:cNvCxnSpPr>
          <p:nvPr/>
        </p:nvCxnSpPr>
        <p:spPr>
          <a:xfrm>
            <a:off x="5145742" y="3926541"/>
            <a:ext cx="439271" cy="968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cxnSpLocks/>
            <a:stCxn id="5" idx="2"/>
            <a:endCxn id="6" idx="0"/>
          </p:cNvCxnSpPr>
          <p:nvPr/>
        </p:nvCxnSpPr>
        <p:spPr>
          <a:xfrm>
            <a:off x="5585013" y="5387788"/>
            <a:ext cx="2859742" cy="376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cxnSpLocks/>
            <a:stCxn id="4" idx="2"/>
            <a:endCxn id="6" idx="0"/>
          </p:cNvCxnSpPr>
          <p:nvPr/>
        </p:nvCxnSpPr>
        <p:spPr>
          <a:xfrm>
            <a:off x="6024284" y="2133599"/>
            <a:ext cx="2420471" cy="3630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1337589" y="486087"/>
            <a:ext cx="9070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Imagine dependency graph as follows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294554" y="4080025"/>
            <a:ext cx="3299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 C  is ‘executed and fail’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764382" y="5617660"/>
            <a:ext cx="3299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 D and E are ‘not executed’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46" y="2626659"/>
            <a:ext cx="2876550" cy="103822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84" y="4679229"/>
            <a:ext cx="2828925" cy="1000125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06189" y="15599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Behavior</a:t>
            </a:r>
          </a:p>
        </p:txBody>
      </p:sp>
      <p:sp>
        <p:nvSpPr>
          <p:cNvPr id="20" name="Flèche : pentagone 19"/>
          <p:cNvSpPr/>
          <p:nvPr/>
        </p:nvSpPr>
        <p:spPr>
          <a:xfrm>
            <a:off x="1425388" y="195534"/>
            <a:ext cx="959130" cy="25101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99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2753" y="182363"/>
            <a:ext cx="1622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Configuration</a:t>
            </a:r>
          </a:p>
        </p:txBody>
      </p:sp>
      <p:sp>
        <p:nvSpPr>
          <p:cNvPr id="3" name="Flèche : pentagone 2"/>
          <p:cNvSpPr/>
          <p:nvPr/>
        </p:nvSpPr>
        <p:spPr>
          <a:xfrm>
            <a:off x="1685365" y="241523"/>
            <a:ext cx="959130" cy="251012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/>
          <p:cNvSpPr txBox="1"/>
          <p:nvPr/>
        </p:nvSpPr>
        <p:spPr>
          <a:xfrm>
            <a:off x="1337588" y="486087"/>
            <a:ext cx="106692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This is the setup that the agent (the server or PC where the test will be run) will provide to the Launcher</a:t>
            </a:r>
          </a:p>
          <a:p>
            <a:endParaRPr lang="en-US" sz="3600" dirty="0"/>
          </a:p>
          <a:p>
            <a:endParaRPr lang="en-US" sz="2400" dirty="0"/>
          </a:p>
          <a:p>
            <a:pPr marL="571500" indent="-571500">
              <a:buFontTx/>
              <a:buChar char="-"/>
            </a:pPr>
            <a:endParaRPr lang="en-US" sz="3600" dirty="0"/>
          </a:p>
        </p:txBody>
      </p:sp>
      <p:sp>
        <p:nvSpPr>
          <p:cNvPr id="5" name="Rectangle : coins arrondis 4"/>
          <p:cNvSpPr/>
          <p:nvPr/>
        </p:nvSpPr>
        <p:spPr>
          <a:xfrm>
            <a:off x="1523907" y="2491389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6" name="Cylindre 5"/>
          <p:cNvSpPr/>
          <p:nvPr/>
        </p:nvSpPr>
        <p:spPr>
          <a:xfrm>
            <a:off x="5838981" y="1558561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7" name="Rectangle : avec coins supérieurs arrondis 6"/>
          <p:cNvSpPr/>
          <p:nvPr/>
        </p:nvSpPr>
        <p:spPr>
          <a:xfrm>
            <a:off x="2209707" y="4315705"/>
            <a:ext cx="1353671" cy="475130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Laucher</a:t>
            </a:r>
            <a:r>
              <a:rPr lang="en-US" dirty="0">
                <a:solidFill>
                  <a:schemeClr val="tx1"/>
                </a:solidFill>
              </a:rPr>
              <a:t> shell.jar</a:t>
            </a:r>
          </a:p>
        </p:txBody>
      </p:sp>
      <p:sp>
        <p:nvSpPr>
          <p:cNvPr id="9" name="Rectangle : avec coins rognés en haut 8"/>
          <p:cNvSpPr/>
          <p:nvPr/>
        </p:nvSpPr>
        <p:spPr>
          <a:xfrm>
            <a:off x="2581742" y="4920822"/>
            <a:ext cx="2761129" cy="824753"/>
          </a:xfrm>
          <a:prstGeom prst="snip2Same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/home/tests/shell_scripts/testXXX.sh</a:t>
            </a:r>
          </a:p>
        </p:txBody>
      </p:sp>
      <p:sp>
        <p:nvSpPr>
          <p:cNvPr id="10" name="Rectangle : coins arrondis 9"/>
          <p:cNvSpPr/>
          <p:nvPr/>
        </p:nvSpPr>
        <p:spPr>
          <a:xfrm>
            <a:off x="483908" y="1873624"/>
            <a:ext cx="5092139" cy="4500282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Executing on user PC</a:t>
            </a:r>
          </a:p>
        </p:txBody>
      </p:sp>
      <p:sp>
        <p:nvSpPr>
          <p:cNvPr id="11" name="Flèche : double flèche horizontale 10"/>
          <p:cNvSpPr/>
          <p:nvPr/>
        </p:nvSpPr>
        <p:spPr>
          <a:xfrm rot="20765883">
            <a:off x="3964742" y="2418205"/>
            <a:ext cx="2266841" cy="296633"/>
          </a:xfrm>
          <a:prstGeom prst="leftRightArrow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 : coins arrondis 11"/>
          <p:cNvSpPr/>
          <p:nvPr/>
        </p:nvSpPr>
        <p:spPr>
          <a:xfrm>
            <a:off x="7954744" y="2321059"/>
            <a:ext cx="2438400" cy="161364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Xagent</a:t>
            </a:r>
            <a:r>
              <a:rPr lang="en-US" dirty="0"/>
              <a:t> (“Harness1”)</a:t>
            </a:r>
          </a:p>
        </p:txBody>
      </p:sp>
      <p:sp>
        <p:nvSpPr>
          <p:cNvPr id="13" name="Rectangle : avec coins supérieurs arrondis 12"/>
          <p:cNvSpPr/>
          <p:nvPr/>
        </p:nvSpPr>
        <p:spPr>
          <a:xfrm>
            <a:off x="8640544" y="4145375"/>
            <a:ext cx="1353671" cy="475130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Laucher</a:t>
            </a:r>
            <a:r>
              <a:rPr lang="en-US" dirty="0">
                <a:solidFill>
                  <a:schemeClr val="tx1"/>
                </a:solidFill>
              </a:rPr>
              <a:t> shell.jar</a:t>
            </a:r>
          </a:p>
        </p:txBody>
      </p:sp>
      <p:sp>
        <p:nvSpPr>
          <p:cNvPr id="14" name="Rectangle : avec coins rognés en haut 13"/>
          <p:cNvSpPr/>
          <p:nvPr/>
        </p:nvSpPr>
        <p:spPr>
          <a:xfrm>
            <a:off x="8875060" y="4831174"/>
            <a:ext cx="2961402" cy="824753"/>
          </a:xfrm>
          <a:prstGeom prst="snip2Same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/testHarness/shell_scripts/testXXX.sh</a:t>
            </a:r>
          </a:p>
        </p:txBody>
      </p:sp>
      <p:sp>
        <p:nvSpPr>
          <p:cNvPr id="15" name="Rectangle : coins arrondis 14"/>
          <p:cNvSpPr/>
          <p:nvPr/>
        </p:nvSpPr>
        <p:spPr>
          <a:xfrm>
            <a:off x="6914745" y="1703294"/>
            <a:ext cx="5092139" cy="4500282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Executing on distant test harness machine</a:t>
            </a:r>
          </a:p>
        </p:txBody>
      </p:sp>
      <p:sp>
        <p:nvSpPr>
          <p:cNvPr id="16" name="Flèche : double flèche horizontale 15"/>
          <p:cNvSpPr/>
          <p:nvPr/>
        </p:nvSpPr>
        <p:spPr>
          <a:xfrm rot="1780785">
            <a:off x="6511766" y="2773588"/>
            <a:ext cx="2266841" cy="296633"/>
          </a:xfrm>
          <a:prstGeom prst="leftRightArrow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rganigramme : Document 16"/>
          <p:cNvSpPr/>
          <p:nvPr/>
        </p:nvSpPr>
        <p:spPr>
          <a:xfrm>
            <a:off x="4104249" y="3349041"/>
            <a:ext cx="1679995" cy="899112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Configuration</a:t>
            </a:r>
          </a:p>
          <a:p>
            <a:pPr algn="ctr"/>
            <a:r>
              <a:rPr lang="en-US" dirty="0"/>
              <a:t>“local PC”</a:t>
            </a:r>
          </a:p>
        </p:txBody>
      </p:sp>
      <p:sp>
        <p:nvSpPr>
          <p:cNvPr id="18" name="Organigramme : Document 17"/>
          <p:cNvSpPr/>
          <p:nvPr/>
        </p:nvSpPr>
        <p:spPr>
          <a:xfrm>
            <a:off x="6226213" y="3367310"/>
            <a:ext cx="1679995" cy="899112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Configuration</a:t>
            </a:r>
          </a:p>
          <a:p>
            <a:pPr algn="ctr"/>
            <a:r>
              <a:rPr lang="en-US" dirty="0"/>
              <a:t>“Harness test servers ”</a:t>
            </a:r>
          </a:p>
        </p:txBody>
      </p:sp>
    </p:spTree>
    <p:extLst>
      <p:ext uri="{BB962C8B-B14F-4D97-AF65-F5344CB8AC3E}">
        <p14:creationId xmlns:p14="http://schemas.microsoft.com/office/powerpoint/2010/main" val="2924080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59" y="3176832"/>
            <a:ext cx="5319627" cy="250144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1855" y="3176831"/>
            <a:ext cx="5319627" cy="2501443"/>
          </a:xfrm>
          <a:prstGeom prst="rect">
            <a:avLst/>
          </a:prstGeom>
        </p:spPr>
      </p:pic>
      <p:sp>
        <p:nvSpPr>
          <p:cNvPr id="4" name="Organigramme : Document 3"/>
          <p:cNvSpPr/>
          <p:nvPr/>
        </p:nvSpPr>
        <p:spPr>
          <a:xfrm>
            <a:off x="1988579" y="2014960"/>
            <a:ext cx="1679995" cy="899112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Configuration</a:t>
            </a:r>
          </a:p>
          <a:p>
            <a:pPr algn="ctr"/>
            <a:r>
              <a:rPr lang="en-US" dirty="0"/>
              <a:t>“local PC”</a:t>
            </a:r>
          </a:p>
        </p:txBody>
      </p:sp>
      <p:sp>
        <p:nvSpPr>
          <p:cNvPr id="5" name="Organigramme : Document 4"/>
          <p:cNvSpPr/>
          <p:nvPr/>
        </p:nvSpPr>
        <p:spPr>
          <a:xfrm>
            <a:off x="8243272" y="2014960"/>
            <a:ext cx="1679995" cy="899112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Configuration</a:t>
            </a:r>
          </a:p>
          <a:p>
            <a:pPr algn="ctr"/>
            <a:r>
              <a:rPr lang="en-US" dirty="0"/>
              <a:t>“Harness test servers ”</a:t>
            </a:r>
          </a:p>
        </p:txBody>
      </p:sp>
    </p:spTree>
    <p:extLst>
      <p:ext uri="{BB962C8B-B14F-4D97-AF65-F5344CB8AC3E}">
        <p14:creationId xmlns:p14="http://schemas.microsoft.com/office/powerpoint/2010/main" val="3964673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46553" y="360581"/>
            <a:ext cx="102263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have several configurations that can be used for these test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Scan scripts from local </a:t>
            </a:r>
            <a:r>
              <a:rPr lang="en-US" sz="3600" dirty="0" err="1"/>
              <a:t>git</a:t>
            </a:r>
            <a:r>
              <a:rPr lang="en-US" sz="3600" dirty="0"/>
              <a:t> repo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Local PC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Harness test server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  <a:p>
            <a:r>
              <a:rPr lang="en-US" sz="3600" dirty="0"/>
              <a:t>You select the configuration you want when you execute a test session </a:t>
            </a:r>
          </a:p>
          <a:p>
            <a:pPr marL="1028700" lvl="1" indent="-571500">
              <a:buFontTx/>
              <a:buChar char="-"/>
            </a:pPr>
            <a:r>
              <a:rPr lang="en-US" sz="3600" dirty="0"/>
              <a:t>This allows to run test sessions on different agents (local, remote) with diverse setup</a:t>
            </a:r>
          </a:p>
        </p:txBody>
      </p:sp>
    </p:spTree>
    <p:extLst>
      <p:ext uri="{BB962C8B-B14F-4D97-AF65-F5344CB8AC3E}">
        <p14:creationId xmlns:p14="http://schemas.microsoft.com/office/powerpoint/2010/main" val="123768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290917" y="1299883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02024" y="2178423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39152" y="3119716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792941" y="3747247"/>
            <a:ext cx="4296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Testxxx</a:t>
            </a:r>
            <a:r>
              <a:rPr lang="en-US" dirty="0"/>
              <a:t> will be in Category “shell test script”</a:t>
            </a:r>
          </a:p>
          <a:p>
            <a:r>
              <a:rPr lang="en-US" dirty="0"/>
              <a:t>that uses  the shell.jar  launcher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931" y="4498967"/>
            <a:ext cx="4596769" cy="217776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470378" y="470263"/>
            <a:ext cx="7203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To use shell scripts you need to cerate a Category that references the shell.jar launcher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35777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46553" y="360581"/>
            <a:ext cx="9598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Once you submit  the test will execute On-the-Spot</a:t>
            </a:r>
          </a:p>
          <a:p>
            <a:endParaRPr lang="en-US" sz="3600" dirty="0"/>
          </a:p>
          <a:p>
            <a:r>
              <a:rPr lang="en-US" sz="3600" dirty="0"/>
              <a:t>And you will get the results in the session that has been </a:t>
            </a:r>
            <a:r>
              <a:rPr lang="en-US" sz="3600" b="1" dirty="0"/>
              <a:t>automatically</a:t>
            </a:r>
            <a:r>
              <a:rPr lang="en-US" sz="3600" dirty="0"/>
              <a:t> created in the Playground folder  for you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553" y="4371842"/>
            <a:ext cx="4800600" cy="12954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484736" y="4371842"/>
            <a:ext cx="39154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session  includes the test  we ran on-the-spot</a:t>
            </a:r>
          </a:p>
          <a:p>
            <a:endParaRPr lang="en-US" dirty="0"/>
          </a:p>
          <a:p>
            <a:r>
              <a:rPr lang="en-US" dirty="0"/>
              <a:t>The result (quality) is 0% - because it was either “not executed” , or it “failed”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100" y="4057517"/>
            <a:ext cx="1733550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9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081573" y="1245961"/>
            <a:ext cx="32998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on the “results” tab</a:t>
            </a:r>
          </a:p>
          <a:p>
            <a:endParaRPr lang="en-US" dirty="0"/>
          </a:p>
          <a:p>
            <a:r>
              <a:rPr lang="en-US" dirty="0"/>
              <a:t>Click on “tree view” sub tab</a:t>
            </a:r>
          </a:p>
          <a:p>
            <a:endParaRPr lang="en-US" dirty="0"/>
          </a:p>
          <a:p>
            <a:r>
              <a:rPr lang="en-US" dirty="0"/>
              <a:t>And you see the status of all of your tests – only one you run when on-the-spot </a:t>
            </a:r>
          </a:p>
          <a:p>
            <a:endParaRPr lang="en-US" dirty="0"/>
          </a:p>
          <a:p>
            <a:r>
              <a:rPr lang="en-US" dirty="0"/>
              <a:t>And then the detail for each test case </a:t>
            </a:r>
          </a:p>
          <a:p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18" y="1385740"/>
            <a:ext cx="7072262" cy="42932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43141" y="5219452"/>
            <a:ext cx="9070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This is what we expected as our test script was not doing anything …</a:t>
            </a:r>
          </a:p>
        </p:txBody>
      </p:sp>
    </p:spTree>
    <p:extLst>
      <p:ext uri="{BB962C8B-B14F-4D97-AF65-F5344CB8AC3E}">
        <p14:creationId xmlns:p14="http://schemas.microsoft.com/office/powerpoint/2010/main" val="624721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68647" y="477123"/>
            <a:ext cx="90704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Here is a sample shell script for that test </a:t>
            </a:r>
          </a:p>
          <a:p>
            <a:endParaRPr lang="en-US" sz="3600" dirty="0"/>
          </a:p>
          <a:p>
            <a:r>
              <a:rPr lang="en-US" sz="3600" dirty="0"/>
              <a:t>Using Curl, it tests a simple REST API (</a:t>
            </a:r>
            <a:r>
              <a:rPr lang="en-US" sz="3600" dirty="0" err="1"/>
              <a:t>getinfo</a:t>
            </a:r>
            <a:r>
              <a:rPr lang="en-US" sz="3600" dirty="0"/>
              <a:t>) that return basic JSON information if the server is up and running or an HTML body with error 404 otherwise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25168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19841" y="1861725"/>
            <a:ext cx="32998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That part gets input parameters</a:t>
            </a:r>
          </a:p>
          <a:p>
            <a:endParaRPr lang="en-US" dirty="0"/>
          </a:p>
          <a:p>
            <a:r>
              <a:rPr lang="en-US" dirty="0"/>
              <a:t>This is a sample and should not be taken as the right practice for such a script. </a:t>
            </a:r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err="1"/>
              <a:t>Xqual</a:t>
            </a:r>
            <a:r>
              <a:rPr lang="en-US" dirty="0"/>
              <a:t> </a:t>
            </a:r>
            <a:r>
              <a:rPr lang="en-US" b="1" u="sng" dirty="0"/>
              <a:t>does not </a:t>
            </a:r>
            <a:r>
              <a:rPr lang="en-US" dirty="0"/>
              <a:t>provide nor support test scripts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3412" y="0"/>
            <a:ext cx="6096000" cy="67403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1200" dirty="0"/>
              <a:t>#!/bin/bash</a:t>
            </a:r>
          </a:p>
          <a:p>
            <a:r>
              <a:rPr lang="en-US" sz="1200" dirty="0"/>
              <a:t>echo hello</a:t>
            </a:r>
          </a:p>
          <a:p>
            <a:r>
              <a:rPr lang="en-US" sz="1200" dirty="0"/>
              <a:t># turn off echo</a:t>
            </a:r>
          </a:p>
          <a:p>
            <a:r>
              <a:rPr lang="en-US" sz="1200" dirty="0"/>
              <a:t>set +v</a:t>
            </a:r>
          </a:p>
          <a:p>
            <a:r>
              <a:rPr lang="en-US" sz="1200" dirty="0"/>
              <a:t># list all arguments</a:t>
            </a:r>
          </a:p>
          <a:p>
            <a:r>
              <a:rPr lang="en-US" sz="1200" dirty="0"/>
              <a:t>echo "$@" &gt;./log.txt</a:t>
            </a:r>
          </a:p>
          <a:p>
            <a:endParaRPr lang="en-US" sz="1200" dirty="0"/>
          </a:p>
          <a:p>
            <a:r>
              <a:rPr lang="en-US" sz="1200" dirty="0"/>
              <a:t>#initialize variables </a:t>
            </a:r>
          </a:p>
          <a:p>
            <a:r>
              <a:rPr lang="en-US" sz="1200" dirty="0" err="1"/>
              <a:t>ipadress</a:t>
            </a:r>
            <a:r>
              <a:rPr lang="en-US" sz="1200" dirty="0"/>
              <a:t>="127.0.0.1"</a:t>
            </a:r>
          </a:p>
          <a:p>
            <a:r>
              <a:rPr lang="en-US" sz="1200" dirty="0"/>
              <a:t>port="8080"</a:t>
            </a:r>
          </a:p>
          <a:p>
            <a:r>
              <a:rPr lang="en-US" sz="1200" dirty="0" err="1"/>
              <a:t>expectedresult</a:t>
            </a:r>
            <a:r>
              <a:rPr lang="en-US" sz="1200" dirty="0"/>
              <a:t>="Success"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# initialize the options with their values </a:t>
            </a:r>
          </a:p>
          <a:p>
            <a:r>
              <a:rPr lang="en-US" sz="1200" dirty="0"/>
              <a:t>while [ "$#" -</a:t>
            </a:r>
            <a:r>
              <a:rPr lang="en-US" sz="1200" dirty="0" err="1"/>
              <a:t>gt</a:t>
            </a:r>
            <a:r>
              <a:rPr lang="en-US" sz="1200" dirty="0"/>
              <a:t> 0 ]; do</a:t>
            </a:r>
          </a:p>
          <a:p>
            <a:r>
              <a:rPr lang="en-US" sz="1200" dirty="0"/>
              <a:t>  case "$1" in</a:t>
            </a:r>
          </a:p>
          <a:p>
            <a:r>
              <a:rPr lang="en-US" sz="1200" dirty="0"/>
              <a:t>    -</a:t>
            </a:r>
            <a:r>
              <a:rPr lang="en-US" sz="1200" dirty="0" err="1"/>
              <a:t>ipadress</a:t>
            </a:r>
            <a:r>
              <a:rPr lang="en-US" sz="1200" dirty="0"/>
              <a:t>) </a:t>
            </a:r>
            <a:r>
              <a:rPr lang="en-US" sz="1200" dirty="0" err="1"/>
              <a:t>ipadress</a:t>
            </a:r>
            <a:r>
              <a:rPr lang="en-US" sz="1200" dirty="0"/>
              <a:t>="$2"; shift 2;;</a:t>
            </a:r>
          </a:p>
          <a:p>
            <a:r>
              <a:rPr lang="en-US" sz="1200" dirty="0"/>
              <a:t>    -port) port="$2"; shift 2;;</a:t>
            </a:r>
          </a:p>
          <a:p>
            <a:r>
              <a:rPr lang="en-US" sz="1200" dirty="0"/>
              <a:t>    -</a:t>
            </a:r>
            <a:r>
              <a:rPr lang="en-US" sz="1200" dirty="0" err="1"/>
              <a:t>expectedresult</a:t>
            </a:r>
            <a:r>
              <a:rPr lang="en-US" sz="1200" dirty="0"/>
              <a:t>) </a:t>
            </a:r>
            <a:r>
              <a:rPr lang="en-US" sz="1200" dirty="0" err="1"/>
              <a:t>expectedresult</a:t>
            </a:r>
            <a:r>
              <a:rPr lang="en-US" sz="1200" dirty="0"/>
              <a:t>="$2"; shift 2;;</a:t>
            </a:r>
          </a:p>
          <a:p>
            <a:endParaRPr lang="en-US" sz="1200" dirty="0"/>
          </a:p>
          <a:p>
            <a:r>
              <a:rPr lang="en-US" sz="1200" dirty="0"/>
              <a:t>    --</a:t>
            </a:r>
            <a:r>
              <a:rPr lang="en-US" sz="1200" dirty="0" err="1"/>
              <a:t>ipadress</a:t>
            </a:r>
            <a:r>
              <a:rPr lang="en-US" sz="1200" dirty="0"/>
              <a:t>=*) </a:t>
            </a:r>
            <a:r>
              <a:rPr lang="en-US" sz="1200" dirty="0" err="1"/>
              <a:t>ipadress</a:t>
            </a:r>
            <a:r>
              <a:rPr lang="en-US" sz="1200" dirty="0"/>
              <a:t>="${1#*=}"; shift 1;;</a:t>
            </a:r>
          </a:p>
          <a:p>
            <a:r>
              <a:rPr lang="en-US" sz="1200" dirty="0"/>
              <a:t>    --port=*) port="${1#*=}"; shift 1;;</a:t>
            </a:r>
          </a:p>
          <a:p>
            <a:r>
              <a:rPr lang="en-US" sz="1200" dirty="0"/>
              <a:t>    --</a:t>
            </a:r>
            <a:r>
              <a:rPr lang="en-US" sz="1200" dirty="0" err="1"/>
              <a:t>expectedresult</a:t>
            </a:r>
            <a:r>
              <a:rPr lang="en-US" sz="1200" dirty="0"/>
              <a:t>=*) </a:t>
            </a:r>
            <a:r>
              <a:rPr lang="en-US" sz="1200" dirty="0" err="1"/>
              <a:t>expectedresult</a:t>
            </a:r>
            <a:r>
              <a:rPr lang="en-US" sz="1200" dirty="0"/>
              <a:t>="${1#*=}"; shift 1;;</a:t>
            </a:r>
          </a:p>
          <a:p>
            <a:endParaRPr lang="en-US" sz="1200" dirty="0"/>
          </a:p>
          <a:p>
            <a:r>
              <a:rPr lang="en-US" sz="1200" dirty="0"/>
              <a:t>    -*) echo "unhandled  option: $1" &gt;&amp;2 ; shift 1;;</a:t>
            </a:r>
          </a:p>
          <a:p>
            <a:r>
              <a:rPr lang="en-US" sz="1200" dirty="0"/>
              <a:t>    --*) echo "unhandled option: $1" &gt;&amp;2 ; shift 1;;</a:t>
            </a:r>
          </a:p>
          <a:p>
            <a:r>
              <a:rPr lang="en-US" sz="1200" dirty="0"/>
              <a:t>	</a:t>
            </a:r>
          </a:p>
          <a:p>
            <a:r>
              <a:rPr lang="en-US" sz="1200" dirty="0"/>
              <a:t>	*) </a:t>
            </a:r>
            <a:r>
              <a:rPr lang="en-US" sz="1200" dirty="0" err="1"/>
              <a:t>args</a:t>
            </a:r>
            <a:r>
              <a:rPr lang="en-US" sz="1200" dirty="0"/>
              <a:t>+="$1"; shift 1;;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esac</a:t>
            </a:r>
            <a:endParaRPr lang="en-US" sz="1200" dirty="0"/>
          </a:p>
          <a:p>
            <a:r>
              <a:rPr lang="en-US" sz="1200" dirty="0"/>
              <a:t>done</a:t>
            </a:r>
          </a:p>
          <a:p>
            <a:endParaRPr lang="en-US" sz="1200" dirty="0"/>
          </a:p>
          <a:p>
            <a:r>
              <a:rPr lang="en-US" sz="1200" dirty="0"/>
              <a:t># Enumerating arguments but we don't use them in that script</a:t>
            </a:r>
          </a:p>
          <a:p>
            <a:r>
              <a:rPr lang="en-US" sz="1200" dirty="0"/>
              <a:t>for </a:t>
            </a:r>
            <a:r>
              <a:rPr lang="en-US" sz="1200" dirty="0" err="1"/>
              <a:t>arg</a:t>
            </a:r>
            <a:endParaRPr lang="en-US" sz="1200" dirty="0"/>
          </a:p>
          <a:p>
            <a:r>
              <a:rPr lang="en-US" sz="1200" dirty="0"/>
              <a:t>do</a:t>
            </a:r>
          </a:p>
          <a:p>
            <a:r>
              <a:rPr lang="en-US" sz="1200" dirty="0"/>
              <a:t>    echo $</a:t>
            </a:r>
            <a:r>
              <a:rPr lang="en-US" sz="1200" dirty="0" err="1"/>
              <a:t>arg</a:t>
            </a:r>
            <a:r>
              <a:rPr lang="en-US" sz="1200" dirty="0"/>
              <a:t> &gt;&gt;./log.txt</a:t>
            </a:r>
          </a:p>
          <a:p>
            <a:r>
              <a:rPr lang="en-US" sz="1200" dirty="0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995656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410" y="1057679"/>
            <a:ext cx="6096000" cy="4339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1200" dirty="0"/>
              <a:t># To get the value of a single parameter, just remember to include the `-`</a:t>
            </a:r>
          </a:p>
          <a:p>
            <a:r>
              <a:rPr lang="en-US" sz="1200" dirty="0"/>
              <a:t>echo The value of </a:t>
            </a:r>
            <a:r>
              <a:rPr lang="en-US" sz="1200" dirty="0" err="1"/>
              <a:t>ipadress</a:t>
            </a:r>
            <a:r>
              <a:rPr lang="en-US" sz="1200" dirty="0"/>
              <a:t> is: $</a:t>
            </a:r>
            <a:r>
              <a:rPr lang="en-US" sz="1200" dirty="0" err="1"/>
              <a:t>ipadress</a:t>
            </a:r>
            <a:r>
              <a:rPr lang="en-US" sz="1200" dirty="0"/>
              <a:t>  &gt;&gt;./log.txt</a:t>
            </a:r>
          </a:p>
          <a:p>
            <a:r>
              <a:rPr lang="en-US" sz="1200" dirty="0"/>
              <a:t>echo The value of port is: $port  &gt;&gt;./log.txt</a:t>
            </a:r>
          </a:p>
          <a:p>
            <a:r>
              <a:rPr lang="en-US" sz="1200" dirty="0"/>
              <a:t>echo The value of </a:t>
            </a:r>
            <a:r>
              <a:rPr lang="en-US" sz="1200" dirty="0" err="1"/>
              <a:t>expectedresult</a:t>
            </a:r>
            <a:r>
              <a:rPr lang="en-US" sz="1200" dirty="0"/>
              <a:t> is: $</a:t>
            </a:r>
            <a:r>
              <a:rPr lang="en-US" sz="1200" dirty="0" err="1"/>
              <a:t>expectedresult</a:t>
            </a:r>
            <a:r>
              <a:rPr lang="en-US" sz="1200" dirty="0"/>
              <a:t>  &gt;&gt;./log.txt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curl http://$ipadress:$port/</a:t>
            </a:r>
            <a:r>
              <a:rPr lang="en-US" sz="1200" dirty="0">
                <a:solidFill>
                  <a:srgbClr val="FF0000"/>
                </a:solidFill>
              </a:rPr>
              <a:t>xstudio</a:t>
            </a:r>
            <a:r>
              <a:rPr lang="en-US" sz="1200" dirty="0"/>
              <a:t>/api?command=getInfo &gt;./curlresult.txt</a:t>
            </a:r>
          </a:p>
          <a:p>
            <a:r>
              <a:rPr lang="en-US" sz="1200" dirty="0" err="1"/>
              <a:t>curlError</a:t>
            </a:r>
            <a:r>
              <a:rPr lang="en-US" sz="1200" dirty="0"/>
              <a:t>=$?</a:t>
            </a:r>
          </a:p>
          <a:p>
            <a:r>
              <a:rPr lang="en-US" sz="1200" dirty="0"/>
              <a:t>echo &gt;&gt;./log.txt</a:t>
            </a:r>
          </a:p>
          <a:p>
            <a:r>
              <a:rPr lang="en-US" sz="1200" dirty="0"/>
              <a:t>echo Curl returned error  $</a:t>
            </a:r>
            <a:r>
              <a:rPr lang="en-US" sz="1200" dirty="0" err="1"/>
              <a:t>curlError</a:t>
            </a:r>
            <a:r>
              <a:rPr lang="en-US" sz="1200" dirty="0"/>
              <a:t> &gt;&gt;./log.txt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# assertion if string is found the server </a:t>
            </a:r>
            <a:r>
              <a:rPr lang="en-US" sz="1200" dirty="0" err="1"/>
              <a:t>asnwers</a:t>
            </a:r>
            <a:r>
              <a:rPr lang="en-US" sz="1200" dirty="0"/>
              <a:t> something good to </a:t>
            </a:r>
            <a:r>
              <a:rPr lang="en-US" sz="1200" dirty="0" err="1"/>
              <a:t>te</a:t>
            </a:r>
            <a:r>
              <a:rPr lang="en-US" sz="1200" dirty="0"/>
              <a:t> request</a:t>
            </a:r>
          </a:p>
          <a:p>
            <a:r>
              <a:rPr lang="en-US" sz="1200" dirty="0"/>
              <a:t>grep "</a:t>
            </a:r>
            <a:r>
              <a:rPr lang="en-US" sz="1200" dirty="0" err="1"/>
              <a:t>application_title</a:t>
            </a:r>
            <a:r>
              <a:rPr lang="en-US" sz="1200" dirty="0"/>
              <a:t>"  curlresult.txt &gt;/dev/null</a:t>
            </a:r>
          </a:p>
          <a:p>
            <a:r>
              <a:rPr lang="en-US" sz="1200" dirty="0" err="1"/>
              <a:t>grepError</a:t>
            </a:r>
            <a:r>
              <a:rPr lang="en-US" sz="1200" dirty="0"/>
              <a:t>=$?</a:t>
            </a:r>
          </a:p>
          <a:p>
            <a:r>
              <a:rPr lang="en-US" sz="1200" dirty="0"/>
              <a:t>echo &gt;&gt;./log.txt</a:t>
            </a:r>
          </a:p>
          <a:p>
            <a:r>
              <a:rPr lang="en-US" sz="1200" dirty="0"/>
              <a:t>echo </a:t>
            </a:r>
            <a:r>
              <a:rPr lang="en-US" sz="1200" dirty="0" err="1"/>
              <a:t>gred</a:t>
            </a:r>
            <a:r>
              <a:rPr lang="en-US" sz="1200" dirty="0"/>
              <a:t> returned error  $</a:t>
            </a:r>
            <a:r>
              <a:rPr lang="en-US" sz="1200" dirty="0" err="1"/>
              <a:t>grepError</a:t>
            </a:r>
            <a:r>
              <a:rPr lang="en-US" sz="1200" dirty="0"/>
              <a:t> &gt;&gt;./log.txt</a:t>
            </a:r>
          </a:p>
          <a:p>
            <a:r>
              <a:rPr lang="en-US" sz="1200" dirty="0"/>
              <a:t>cat ./curlresult.txt &gt;&gt;./log.txt</a:t>
            </a:r>
          </a:p>
          <a:p>
            <a:r>
              <a:rPr lang="en-US" sz="1200" dirty="0" err="1"/>
              <a:t>rm</a:t>
            </a:r>
            <a:r>
              <a:rPr lang="en-US" sz="1200" dirty="0"/>
              <a:t> ./curlresult.txt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3" name="ZoneTexte 2"/>
          <p:cNvSpPr txBox="1"/>
          <p:nvPr/>
        </p:nvSpPr>
        <p:spPr>
          <a:xfrm>
            <a:off x="7219841" y="1861725"/>
            <a:ext cx="32998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That part run the curl command and assert results</a:t>
            </a:r>
          </a:p>
          <a:p>
            <a:endParaRPr lang="en-US" dirty="0"/>
          </a:p>
          <a:p>
            <a:r>
              <a:rPr lang="en-US" dirty="0"/>
              <a:t>This is a sample and should not be taken as the right practice for such a script 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err="1"/>
              <a:t>Xqual</a:t>
            </a:r>
            <a:r>
              <a:rPr lang="en-US" dirty="0"/>
              <a:t> </a:t>
            </a:r>
            <a:r>
              <a:rPr lang="en-US" b="1" u="sng" dirty="0"/>
              <a:t>does not </a:t>
            </a:r>
            <a:r>
              <a:rPr lang="en-US" dirty="0"/>
              <a:t>provide nor support test scripts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037371" y="5851020"/>
            <a:ext cx="3299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xstudio</a:t>
            </a:r>
            <a:r>
              <a:rPr lang="en-US" dirty="0"/>
              <a:t>  may have to be replaced by the name of the your server </a:t>
            </a:r>
            <a:r>
              <a:rPr lang="en-US" dirty="0" err="1"/>
              <a:t>e;g</a:t>
            </a:r>
            <a:r>
              <a:rPr lang="en-US" dirty="0"/>
              <a:t>; ‘</a:t>
            </a:r>
            <a:r>
              <a:rPr lang="en-US" dirty="0" err="1"/>
              <a:t>xqual</a:t>
            </a:r>
            <a:r>
              <a:rPr lang="en-US" dirty="0"/>
              <a:t>’, ‘</a:t>
            </a:r>
            <a:r>
              <a:rPr lang="en-US" dirty="0" err="1"/>
              <a:t>cannes</a:t>
            </a:r>
            <a:r>
              <a:rPr lang="en-US" dirty="0"/>
              <a:t>’ </a:t>
            </a:r>
            <a:r>
              <a:rPr lang="en-US" dirty="0" err="1"/>
              <a:t>etc</a:t>
            </a:r>
            <a:r>
              <a:rPr lang="en-US" dirty="0"/>
              <a:t> .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2492188" y="2743200"/>
            <a:ext cx="1945341" cy="317350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7036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728" y="170174"/>
            <a:ext cx="6096000" cy="63709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# see if you got a success</a:t>
            </a:r>
          </a:p>
          <a:p>
            <a:r>
              <a:rPr lang="en-US" sz="1200" dirty="0" err="1"/>
              <a:t>errorcode</a:t>
            </a:r>
            <a:r>
              <a:rPr lang="en-US" sz="1200" dirty="0"/>
              <a:t>=0</a:t>
            </a:r>
          </a:p>
          <a:p>
            <a:r>
              <a:rPr lang="en-US" sz="1200" dirty="0"/>
              <a:t>if [ $</a:t>
            </a:r>
            <a:r>
              <a:rPr lang="en-US" sz="1200" dirty="0" err="1"/>
              <a:t>grepError</a:t>
            </a:r>
            <a:r>
              <a:rPr lang="en-US" sz="1200" dirty="0"/>
              <a:t> -</a:t>
            </a:r>
            <a:r>
              <a:rPr lang="en-US" sz="1200" dirty="0" err="1"/>
              <a:t>eq</a:t>
            </a:r>
            <a:r>
              <a:rPr lang="en-US" sz="1200" dirty="0"/>
              <a:t> 0 ] &amp;&amp; [ $</a:t>
            </a:r>
            <a:r>
              <a:rPr lang="en-US" sz="1200" dirty="0" err="1"/>
              <a:t>curlError</a:t>
            </a:r>
            <a:r>
              <a:rPr lang="en-US" sz="1200" dirty="0"/>
              <a:t> -</a:t>
            </a:r>
            <a:r>
              <a:rPr lang="en-US" sz="1200" dirty="0" err="1"/>
              <a:t>eq</a:t>
            </a:r>
            <a:r>
              <a:rPr lang="en-US" sz="1200" dirty="0"/>
              <a:t> 0 ]</a:t>
            </a:r>
          </a:p>
          <a:p>
            <a:r>
              <a:rPr lang="en-US" sz="1200" dirty="0"/>
              <a:t>then</a:t>
            </a:r>
          </a:p>
          <a:p>
            <a:r>
              <a:rPr lang="en-US" sz="1200" dirty="0"/>
              <a:t>	echo "[Success] Server answered" &gt;&gt; ./log.txt</a:t>
            </a:r>
          </a:p>
          <a:p>
            <a:r>
              <a:rPr lang="en-US" sz="1200" dirty="0"/>
              <a:t>	# if we expected a failure then this not good</a:t>
            </a:r>
          </a:p>
          <a:p>
            <a:r>
              <a:rPr lang="en-US" sz="1200" dirty="0"/>
              <a:t>	if [ "$</a:t>
            </a:r>
            <a:r>
              <a:rPr lang="en-US" sz="1200" dirty="0" err="1"/>
              <a:t>expectedresult</a:t>
            </a:r>
            <a:r>
              <a:rPr lang="en-US" sz="1200" dirty="0"/>
              <a:t>" = "Failure" ]</a:t>
            </a:r>
          </a:p>
          <a:p>
            <a:r>
              <a:rPr lang="en-US" sz="1200" dirty="0"/>
              <a:t>	then </a:t>
            </a:r>
          </a:p>
          <a:p>
            <a:r>
              <a:rPr lang="en-US" sz="1200" dirty="0"/>
              <a:t>		echo "[Failure] we expected a $</a:t>
            </a:r>
            <a:r>
              <a:rPr lang="en-US" sz="1200" dirty="0" err="1"/>
              <a:t>expectedresult</a:t>
            </a:r>
            <a:r>
              <a:rPr lang="en-US" sz="1200" dirty="0"/>
              <a:t>" &gt;&gt;./log.txt</a:t>
            </a:r>
          </a:p>
          <a:p>
            <a:r>
              <a:rPr lang="en-US" sz="1200" dirty="0"/>
              <a:t>		</a:t>
            </a:r>
            <a:r>
              <a:rPr lang="en-US" sz="1200" dirty="0" err="1"/>
              <a:t>errorcode</a:t>
            </a:r>
            <a:r>
              <a:rPr lang="en-US" sz="1200" dirty="0"/>
              <a:t>=1</a:t>
            </a:r>
          </a:p>
          <a:p>
            <a:r>
              <a:rPr lang="en-US" sz="1200" dirty="0"/>
              <a:t>	# otherwise this is as expected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elif</a:t>
            </a:r>
            <a:r>
              <a:rPr lang="en-US" sz="1200" dirty="0"/>
              <a:t> [ "$</a:t>
            </a:r>
            <a:r>
              <a:rPr lang="en-US" sz="1200" dirty="0" err="1"/>
              <a:t>expectedresult</a:t>
            </a:r>
            <a:r>
              <a:rPr lang="en-US" sz="1200" dirty="0"/>
              <a:t>" = "Success" ]</a:t>
            </a:r>
          </a:p>
          <a:p>
            <a:r>
              <a:rPr lang="en-US" sz="1200" dirty="0"/>
              <a:t>	then</a:t>
            </a:r>
          </a:p>
          <a:p>
            <a:r>
              <a:rPr lang="en-US" sz="1200" dirty="0"/>
              <a:t>		echo "[Success] we expected a $</a:t>
            </a:r>
            <a:r>
              <a:rPr lang="en-US" sz="1200" dirty="0" err="1"/>
              <a:t>expectedresult</a:t>
            </a:r>
            <a:r>
              <a:rPr lang="en-US" sz="1200" dirty="0"/>
              <a:t>" &gt;&gt;./log.txt</a:t>
            </a:r>
          </a:p>
          <a:p>
            <a:r>
              <a:rPr lang="en-US" sz="1200" dirty="0"/>
              <a:t>		</a:t>
            </a:r>
            <a:r>
              <a:rPr lang="en-US" sz="1200" dirty="0" err="1"/>
              <a:t>errorcode</a:t>
            </a:r>
            <a:r>
              <a:rPr lang="en-US" sz="1200" dirty="0"/>
              <a:t>=0</a:t>
            </a:r>
          </a:p>
          <a:p>
            <a:r>
              <a:rPr lang="en-US" sz="1200" dirty="0"/>
              <a:t>	fi</a:t>
            </a:r>
          </a:p>
          <a:p>
            <a:r>
              <a:rPr lang="en-US" sz="1200" dirty="0"/>
              <a:t># you got a failure ...	</a:t>
            </a:r>
          </a:p>
          <a:p>
            <a:r>
              <a:rPr lang="en-US" sz="1200" dirty="0"/>
              <a:t>else</a:t>
            </a:r>
          </a:p>
          <a:p>
            <a:r>
              <a:rPr lang="en-US" sz="1200" dirty="0"/>
              <a:t>	echo "[Failure] Didn't get answer back" &gt;&gt;./log.txt</a:t>
            </a:r>
          </a:p>
          <a:p>
            <a:r>
              <a:rPr lang="en-US" sz="1200" dirty="0"/>
              <a:t>	if [ "$</a:t>
            </a:r>
            <a:r>
              <a:rPr lang="en-US" sz="1200" dirty="0" err="1"/>
              <a:t>expectedresult</a:t>
            </a:r>
            <a:r>
              <a:rPr lang="en-US" sz="1200" dirty="0"/>
              <a:t>" = "Failure" ]</a:t>
            </a:r>
          </a:p>
          <a:p>
            <a:r>
              <a:rPr lang="en-US" sz="1200" dirty="0"/>
              <a:t>	then </a:t>
            </a:r>
          </a:p>
          <a:p>
            <a:r>
              <a:rPr lang="en-US" sz="1200" dirty="0"/>
              <a:t>		echo "[Success] we expected a $</a:t>
            </a:r>
            <a:r>
              <a:rPr lang="en-US" sz="1200" dirty="0" err="1"/>
              <a:t>expectedresult</a:t>
            </a:r>
            <a:r>
              <a:rPr lang="en-US" sz="1200" dirty="0"/>
              <a:t>" &gt;&gt;./log.txt</a:t>
            </a:r>
          </a:p>
          <a:p>
            <a:r>
              <a:rPr lang="en-US" sz="1200" dirty="0"/>
              <a:t>		</a:t>
            </a:r>
            <a:r>
              <a:rPr lang="en-US" sz="1200" dirty="0" err="1"/>
              <a:t>errorcode</a:t>
            </a:r>
            <a:r>
              <a:rPr lang="en-US" sz="1200" dirty="0"/>
              <a:t>=0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elif</a:t>
            </a:r>
            <a:r>
              <a:rPr lang="en-US" sz="1200" dirty="0"/>
              <a:t> [ "$</a:t>
            </a:r>
            <a:r>
              <a:rPr lang="en-US" sz="1200" dirty="0" err="1"/>
              <a:t>expectedresult</a:t>
            </a:r>
            <a:r>
              <a:rPr lang="en-US" sz="1200" dirty="0"/>
              <a:t>" = "Success" ]</a:t>
            </a:r>
          </a:p>
          <a:p>
            <a:r>
              <a:rPr lang="en-US" sz="1200" dirty="0"/>
              <a:t>	then</a:t>
            </a:r>
          </a:p>
          <a:p>
            <a:r>
              <a:rPr lang="en-US" sz="1200" dirty="0"/>
              <a:t>		echo "[Failure] we expected a $</a:t>
            </a:r>
            <a:r>
              <a:rPr lang="en-US" sz="1200" dirty="0" err="1"/>
              <a:t>expectedresult</a:t>
            </a:r>
            <a:r>
              <a:rPr lang="en-US" sz="1200" dirty="0"/>
              <a:t>" &gt;&gt;./log.txt</a:t>
            </a:r>
          </a:p>
          <a:p>
            <a:r>
              <a:rPr lang="en-US" sz="1200" dirty="0"/>
              <a:t>		</a:t>
            </a:r>
            <a:r>
              <a:rPr lang="en-US" sz="1200" dirty="0" err="1"/>
              <a:t>errorcode</a:t>
            </a:r>
            <a:r>
              <a:rPr lang="en-US" sz="1200" dirty="0"/>
              <a:t>=2</a:t>
            </a:r>
          </a:p>
          <a:p>
            <a:r>
              <a:rPr lang="en-US" sz="1200" dirty="0"/>
              <a:t>	fi</a:t>
            </a:r>
          </a:p>
          <a:p>
            <a:r>
              <a:rPr lang="en-US" sz="1200" dirty="0"/>
              <a:t>fi</a:t>
            </a:r>
          </a:p>
          <a:p>
            <a:endParaRPr lang="en-US" sz="1200" dirty="0"/>
          </a:p>
          <a:p>
            <a:r>
              <a:rPr lang="en-US" sz="1200" dirty="0"/>
              <a:t># handle </a:t>
            </a:r>
            <a:r>
              <a:rPr lang="en-US" sz="1200" dirty="0" err="1"/>
              <a:t>errorcode</a:t>
            </a:r>
            <a:r>
              <a:rPr lang="en-US" sz="1200" dirty="0"/>
              <a:t> </a:t>
            </a:r>
          </a:p>
          <a:p>
            <a:r>
              <a:rPr lang="en-US" sz="1200" dirty="0"/>
              <a:t>exit $</a:t>
            </a:r>
            <a:r>
              <a:rPr lang="en-US" sz="1200" dirty="0" err="1"/>
              <a:t>errorcode</a:t>
            </a:r>
            <a:r>
              <a:rPr lang="en-US" sz="1200" dirty="0"/>
              <a:t>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219841" y="1861725"/>
            <a:ext cx="32998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That part analyses return and exit accordingly </a:t>
            </a:r>
          </a:p>
          <a:p>
            <a:endParaRPr lang="en-US" dirty="0"/>
          </a:p>
          <a:p>
            <a:r>
              <a:rPr lang="en-US" dirty="0"/>
              <a:t>This is a sample and should not be taken as the right practice for such a script 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</a:t>
            </a:r>
            <a:r>
              <a:rPr lang="en-US" dirty="0" err="1"/>
              <a:t>Xqual</a:t>
            </a:r>
            <a:r>
              <a:rPr lang="en-US" dirty="0"/>
              <a:t> </a:t>
            </a:r>
            <a:r>
              <a:rPr lang="en-US" b="1" u="sng" dirty="0"/>
              <a:t>does not </a:t>
            </a:r>
            <a:r>
              <a:rPr lang="en-US" dirty="0"/>
              <a:t>provide nor support test scripts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35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68647" y="227741"/>
            <a:ext cx="907043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Note that: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The script fills the “log.txt “file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This file will be parsed and analyzed by the “shell.jar” Launcher 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3600" dirty="0"/>
              <a:t>To know how the launcher runs the script and how it gets results back,  you need to see the documentation of the launcher you use </a:t>
            </a:r>
          </a:p>
          <a:p>
            <a:pPr marL="571500" indent="-571500">
              <a:buFontTx/>
              <a:buChar char="-"/>
            </a:pPr>
            <a:r>
              <a:rPr lang="en-US" sz="2400" dirty="0"/>
              <a:t>Here : </a:t>
            </a:r>
            <a:r>
              <a:rPr lang="en-US" sz="2400" dirty="0">
                <a:hlinkClick r:id="rId2"/>
              </a:rPr>
              <a:t>http://www.xqual.com/documentation/launchers/shell.html</a:t>
            </a:r>
            <a:endParaRPr lang="en-US" sz="2400" dirty="0"/>
          </a:p>
          <a:p>
            <a:pPr marL="571500" indent="-571500">
              <a:buFontTx/>
              <a:buChar char="-"/>
            </a:pPr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3600" dirty="0"/>
              <a:t>Every Launcher act differently</a:t>
            </a:r>
          </a:p>
        </p:txBody>
      </p:sp>
    </p:spTree>
    <p:extLst>
      <p:ext uri="{BB962C8B-B14F-4D97-AF65-F5344CB8AC3E}">
        <p14:creationId xmlns:p14="http://schemas.microsoft.com/office/powerpoint/2010/main" val="3177990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344705" y="2644589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55812" y="3523129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2940" y="4464422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846729" y="5091953"/>
            <a:ext cx="4494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You include this </a:t>
            </a:r>
            <a:r>
              <a:rPr lang="en-US" dirty="0" err="1"/>
              <a:t>Testxxx</a:t>
            </a:r>
            <a:r>
              <a:rPr lang="en-US" dirty="0"/>
              <a:t> as part  of a campaign</a:t>
            </a:r>
          </a:p>
        </p:txBody>
      </p:sp>
      <p:sp>
        <p:nvSpPr>
          <p:cNvPr id="2" name="Organigramme : Multidocument 1"/>
          <p:cNvSpPr/>
          <p:nvPr/>
        </p:nvSpPr>
        <p:spPr>
          <a:xfrm>
            <a:off x="8095129" y="3514165"/>
            <a:ext cx="2223247" cy="1488141"/>
          </a:xfrm>
          <a:prstGeom prst="flowChartMulti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Campaign</a:t>
            </a:r>
          </a:p>
          <a:p>
            <a:pPr algn="ctr"/>
            <a:r>
              <a:rPr lang="en-US" dirty="0"/>
              <a:t>“functional test on API </a:t>
            </a:r>
            <a:r>
              <a:rPr lang="en-US" dirty="0" err="1"/>
              <a:t>yyy</a:t>
            </a:r>
            <a:r>
              <a:rPr lang="en-US" dirty="0"/>
              <a:t>”</a:t>
            </a:r>
          </a:p>
        </p:txBody>
      </p:sp>
      <p:sp>
        <p:nvSpPr>
          <p:cNvPr id="3" name="Flèche : droite 2"/>
          <p:cNvSpPr/>
          <p:nvPr/>
        </p:nvSpPr>
        <p:spPr>
          <a:xfrm>
            <a:off x="4213412" y="4540624"/>
            <a:ext cx="3227294" cy="26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ZoneTexte 7"/>
          <p:cNvSpPr txBox="1"/>
          <p:nvPr/>
        </p:nvSpPr>
        <p:spPr>
          <a:xfrm>
            <a:off x="1068647" y="477123"/>
            <a:ext cx="9571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test that has been verified through on-the-spot execution can then be included into any campaign</a:t>
            </a:r>
          </a:p>
        </p:txBody>
      </p:sp>
    </p:spTree>
    <p:extLst>
      <p:ext uri="{BB962C8B-B14F-4D97-AF65-F5344CB8AC3E}">
        <p14:creationId xmlns:p14="http://schemas.microsoft.com/office/powerpoint/2010/main" val="37626552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68647" y="477123"/>
            <a:ext cx="9070434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 the campaign tree , choose the folder in which you want to locate the campaign</a:t>
            </a:r>
          </a:p>
          <a:p>
            <a:r>
              <a:rPr lang="en-US" sz="3600" dirty="0"/>
              <a:t>Then create a campaign </a:t>
            </a:r>
          </a:p>
          <a:p>
            <a:r>
              <a:rPr lang="en-US" sz="3600" dirty="0"/>
              <a:t>To define the content (which tests are part of the campaign) you can:</a:t>
            </a:r>
          </a:p>
          <a:p>
            <a:pPr marL="571500" indent="-571500">
              <a:buFontTx/>
              <a:buChar char="-"/>
            </a:pPr>
            <a:r>
              <a:rPr lang="en-US" sz="2800" dirty="0"/>
              <a:t>Select the tests one by one</a:t>
            </a:r>
          </a:p>
          <a:p>
            <a:pPr marL="571500" indent="-571500">
              <a:buFontTx/>
              <a:buChar char="-"/>
            </a:pPr>
            <a:r>
              <a:rPr lang="en-US" sz="2800" dirty="0"/>
              <a:t>Select test based on a filter</a:t>
            </a:r>
          </a:p>
          <a:p>
            <a:pPr marL="1028700" lvl="1" indent="-571500">
              <a:buFontTx/>
              <a:buChar char="-"/>
            </a:pPr>
            <a:r>
              <a:rPr lang="en-US" sz="2800" dirty="0"/>
              <a:t>Select all test that are linked to a SUT</a:t>
            </a:r>
          </a:p>
          <a:p>
            <a:pPr marL="1028700" lvl="1" indent="-571500">
              <a:buFontTx/>
              <a:buChar char="-"/>
            </a:pPr>
            <a:r>
              <a:rPr lang="en-US" sz="2800" dirty="0"/>
              <a:t>… or link linked to a set of Requirements</a:t>
            </a:r>
          </a:p>
          <a:p>
            <a:pPr marL="1028700" lvl="1" indent="-571500">
              <a:buFontTx/>
              <a:buChar char="-"/>
            </a:pPr>
            <a:r>
              <a:rPr lang="en-US" sz="2800" dirty="0"/>
              <a:t>… or linked to a set of spec…</a:t>
            </a:r>
          </a:p>
          <a:p>
            <a:pPr marL="1028700" lvl="1" indent="-571500">
              <a:buFontTx/>
              <a:buChar char="-"/>
            </a:pPr>
            <a:endParaRPr lang="en-US" sz="2800" dirty="0"/>
          </a:p>
          <a:p>
            <a:pPr marL="571500" indent="-571500">
              <a:buFontTx/>
              <a:buChar char="-"/>
            </a:pPr>
            <a:r>
              <a:rPr lang="en-US" sz="2800" dirty="0"/>
              <a:t>This is not the purpose of this presentation</a:t>
            </a:r>
          </a:p>
          <a:p>
            <a:pPr marL="1028700" lvl="1" indent="-571500">
              <a:buFontTx/>
              <a:buChar char="-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89634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68646" y="477123"/>
            <a:ext cx="93393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Then for a campaign,</a:t>
            </a:r>
          </a:p>
          <a:p>
            <a:r>
              <a:rPr lang="en-US" sz="3600" dirty="0"/>
              <a:t>you create a session and, as for the on-the-spot Run, you need to provide :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The configuration 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The SUT against  which the session will run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The agents that can execute that session</a:t>
            </a:r>
          </a:p>
        </p:txBody>
      </p:sp>
    </p:spTree>
    <p:extLst>
      <p:ext uri="{BB962C8B-B14F-4D97-AF65-F5344CB8AC3E}">
        <p14:creationId xmlns:p14="http://schemas.microsoft.com/office/powerpoint/2010/main" val="393423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290917" y="1299883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02024" y="2178423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39152" y="3119716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792941" y="374724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4470378" y="470263"/>
            <a:ext cx="72033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Then you create a test and its test case(s) in a folder</a:t>
            </a:r>
          </a:p>
          <a:p>
            <a:endParaRPr lang="en-US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821896" y="3931913"/>
            <a:ext cx="50553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Here, we created  </a:t>
            </a:r>
          </a:p>
          <a:p>
            <a:pPr marL="285750" indent="-285750">
              <a:buFontTx/>
              <a:buChar char="-"/>
            </a:pPr>
            <a:r>
              <a:rPr lang="en-US" dirty="0"/>
              <a:t>The Category</a:t>
            </a:r>
          </a:p>
          <a:p>
            <a:pPr marL="285750" indent="-285750">
              <a:buFontTx/>
              <a:buChar char="-"/>
            </a:pPr>
            <a:r>
              <a:rPr lang="en-US" dirty="0"/>
              <a:t>A folder “API YYY” to manage a subset of our test</a:t>
            </a:r>
          </a:p>
          <a:p>
            <a:pPr marL="285750" indent="-285750">
              <a:buFontTx/>
              <a:buChar char="-"/>
            </a:pPr>
            <a:r>
              <a:rPr lang="en-US" dirty="0"/>
              <a:t>The TESTXXX</a:t>
            </a:r>
          </a:p>
          <a:p>
            <a:pPr marL="285750" indent="-285750">
              <a:buFontTx/>
              <a:buChar char="-"/>
            </a:pPr>
            <a:r>
              <a:rPr lang="en-US" dirty="0"/>
              <a:t>And finally  an empty  Test Case  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8946" y="2349285"/>
            <a:ext cx="5874764" cy="378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18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68647" y="477123"/>
            <a:ext cx="907043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Summary: We reviewed 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How to link a test to launcher ( in this case a shell launcher)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How to scan existing test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How to create multiple configuration</a:t>
            </a:r>
          </a:p>
          <a:p>
            <a:pPr marL="571500" indent="-571500">
              <a:buFontTx/>
              <a:buChar char="-"/>
            </a:pPr>
            <a:r>
              <a:rPr lang="en-US" sz="3600" dirty="0"/>
              <a:t>A sample of  shell script (bash .</a:t>
            </a:r>
            <a:r>
              <a:rPr lang="en-US" sz="3600" dirty="0" err="1"/>
              <a:t>sh</a:t>
            </a:r>
            <a:r>
              <a:rPr lang="en-US" sz="3600" dirty="0"/>
              <a:t>)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3600" dirty="0"/>
              <a:t>We recommend you to:</a:t>
            </a:r>
          </a:p>
          <a:p>
            <a:pPr marL="1028700" lvl="1" indent="-571500">
              <a:buFontTx/>
              <a:buChar char="-"/>
            </a:pPr>
            <a:r>
              <a:rPr lang="en-US" sz="3600" dirty="0"/>
              <a:t>Create your own shell</a:t>
            </a:r>
          </a:p>
          <a:p>
            <a:pPr marL="1028700" lvl="1" indent="-571500">
              <a:buFontTx/>
              <a:buChar char="-"/>
            </a:pPr>
            <a:r>
              <a:rPr lang="en-US" sz="3600" dirty="0"/>
              <a:t>Scan and import them into you DB</a:t>
            </a:r>
          </a:p>
          <a:p>
            <a:pPr marL="1028700" lvl="1" indent="-571500">
              <a:buFontTx/>
              <a:buChar char="-"/>
            </a:pPr>
            <a:r>
              <a:rPr lang="en-US" sz="3600" dirty="0"/>
              <a:t>Run them on the spot</a:t>
            </a:r>
          </a:p>
        </p:txBody>
      </p:sp>
    </p:spTree>
    <p:extLst>
      <p:ext uri="{BB962C8B-B14F-4D97-AF65-F5344CB8AC3E}">
        <p14:creationId xmlns:p14="http://schemas.microsoft.com/office/powerpoint/2010/main" val="2714285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presentation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9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/>
          <p:cNvSpPr/>
          <p:nvPr/>
        </p:nvSpPr>
        <p:spPr>
          <a:xfrm>
            <a:off x="1290917" y="1299883"/>
            <a:ext cx="2438400" cy="161364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XStudio</a:t>
            </a:r>
          </a:p>
        </p:txBody>
      </p:sp>
      <p:sp>
        <p:nvSpPr>
          <p:cNvPr id="5" name="Cylindre 4"/>
          <p:cNvSpPr/>
          <p:nvPr/>
        </p:nvSpPr>
        <p:spPr>
          <a:xfrm>
            <a:off x="502024" y="2178423"/>
            <a:ext cx="1075764" cy="118334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6" name="Rectangle 5"/>
          <p:cNvSpPr/>
          <p:nvPr/>
        </p:nvSpPr>
        <p:spPr>
          <a:xfrm>
            <a:off x="1739152" y="3119716"/>
            <a:ext cx="1990165" cy="2868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Testxxx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4406779" y="166393"/>
            <a:ext cx="72033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Alternatively you can scan all of your existing tests</a:t>
            </a:r>
          </a:p>
          <a:p>
            <a:endParaRPr lang="en-US" sz="3600" dirty="0"/>
          </a:p>
          <a:p>
            <a:r>
              <a:rPr lang="en-US" sz="3600" dirty="0"/>
              <a:t> and load them into your category</a:t>
            </a:r>
          </a:p>
          <a:p>
            <a:r>
              <a:rPr lang="en-US" sz="3600" dirty="0"/>
              <a:t> </a:t>
            </a:r>
          </a:p>
          <a:p>
            <a:r>
              <a:rPr lang="en-US" sz="3600" dirty="0"/>
              <a:t>saving you the time to re-enter them all (useful when you already get many…)</a:t>
            </a:r>
          </a:p>
          <a:p>
            <a:endParaRPr lang="en-US" sz="3600" dirty="0"/>
          </a:p>
        </p:txBody>
      </p:sp>
      <p:sp>
        <p:nvSpPr>
          <p:cNvPr id="8" name="ZoneTexte 7"/>
          <p:cNvSpPr txBox="1"/>
          <p:nvPr/>
        </p:nvSpPr>
        <p:spPr>
          <a:xfrm>
            <a:off x="2816410" y="5244706"/>
            <a:ext cx="5468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Right click on the category, choose “scan/search local …”</a:t>
            </a:r>
          </a:p>
          <a:p>
            <a:r>
              <a:rPr lang="en-US" dirty="0"/>
              <a:t>It will request you for a configuration</a:t>
            </a:r>
          </a:p>
        </p:txBody>
      </p:sp>
    </p:spTree>
    <p:extLst>
      <p:ext uri="{BB962C8B-B14F-4D97-AF65-F5344CB8AC3E}">
        <p14:creationId xmlns:p14="http://schemas.microsoft.com/office/powerpoint/2010/main" val="312180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80" y="573002"/>
            <a:ext cx="6915150" cy="56388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12395" y="402945"/>
            <a:ext cx="383553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Indicate where your test files are located on your server/PC</a:t>
            </a:r>
          </a:p>
          <a:p>
            <a:endParaRPr lang="en-US" dirty="0"/>
          </a:p>
          <a:p>
            <a:r>
              <a:rPr lang="en-US" dirty="0"/>
              <a:t>Here, it is in ‘/</a:t>
            </a:r>
            <a:r>
              <a:rPr lang="en-US" dirty="0" err="1"/>
              <a:t>schell_Scripts</a:t>
            </a:r>
            <a:r>
              <a:rPr lang="en-US" dirty="0"/>
              <a:t>’</a:t>
            </a:r>
          </a:p>
        </p:txBody>
      </p:sp>
      <p:cxnSp>
        <p:nvCxnSpPr>
          <p:cNvPr id="6" name="Connecteur droit avec flèche 5"/>
          <p:cNvCxnSpPr>
            <a:cxnSpLocks/>
            <a:stCxn id="4" idx="1"/>
          </p:cNvCxnSpPr>
          <p:nvPr/>
        </p:nvCxnSpPr>
        <p:spPr>
          <a:xfrm flipH="1">
            <a:off x="3263153" y="1003110"/>
            <a:ext cx="4349242" cy="3572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7612395" y="1743955"/>
            <a:ext cx="383553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Indicate the extension of your shell scripts</a:t>
            </a:r>
          </a:p>
          <a:p>
            <a:endParaRPr lang="en-US" dirty="0"/>
          </a:p>
          <a:p>
            <a:r>
              <a:rPr lang="en-US" dirty="0"/>
              <a:t>Here, it is ‘.</a:t>
            </a:r>
            <a:r>
              <a:rPr lang="en-US" dirty="0" err="1"/>
              <a:t>sh</a:t>
            </a:r>
            <a:r>
              <a:rPr lang="en-US" dirty="0"/>
              <a:t>’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629743" y="3084965"/>
            <a:ext cx="3835536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Indicate if your want to run your script in synchronous mode (launch the script and wait for it to complete and return an exit code) or not</a:t>
            </a:r>
          </a:p>
          <a:p>
            <a:endParaRPr lang="en-US" dirty="0"/>
          </a:p>
          <a:p>
            <a:r>
              <a:rPr lang="en-US" dirty="0"/>
              <a:t>Usually you run in synchronous mode</a:t>
            </a:r>
          </a:p>
        </p:txBody>
      </p:sp>
      <p:cxnSp>
        <p:nvCxnSpPr>
          <p:cNvPr id="9" name="Connecteur droit avec flèche 8"/>
          <p:cNvCxnSpPr>
            <a:cxnSpLocks/>
            <a:stCxn id="7" idx="1"/>
          </p:cNvCxnSpPr>
          <p:nvPr/>
        </p:nvCxnSpPr>
        <p:spPr>
          <a:xfrm flipH="1">
            <a:off x="3155576" y="2344120"/>
            <a:ext cx="4456819" cy="2438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cxnSpLocks/>
            <a:stCxn id="8" idx="1"/>
          </p:cNvCxnSpPr>
          <p:nvPr/>
        </p:nvCxnSpPr>
        <p:spPr>
          <a:xfrm flipH="1">
            <a:off x="2841812" y="3962128"/>
            <a:ext cx="4787931" cy="1074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cxnSpLocks/>
            <a:stCxn id="18" idx="1"/>
          </p:cNvCxnSpPr>
          <p:nvPr/>
        </p:nvCxnSpPr>
        <p:spPr>
          <a:xfrm flipH="1" flipV="1">
            <a:off x="3012143" y="5314967"/>
            <a:ext cx="4617600" cy="447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629743" y="5023337"/>
            <a:ext cx="3835536" cy="1477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In case of asynchronous mode , indicate how long (in seconds) the launcher waits to declare the script as  “failed” because it didn’t get any semaphore indicating it completed</a:t>
            </a:r>
          </a:p>
        </p:txBody>
      </p:sp>
    </p:spTree>
    <p:extLst>
      <p:ext uri="{BB962C8B-B14F-4D97-AF65-F5344CB8AC3E}">
        <p14:creationId xmlns:p14="http://schemas.microsoft.com/office/powerpoint/2010/main" val="232184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579148" y="2833044"/>
            <a:ext cx="99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have an existing configuration but need to adapt it (e.g. your scripts are in a different location on your server), just add one by clicking on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3415" y="2226801"/>
            <a:ext cx="295275" cy="44767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409307" y="313907"/>
            <a:ext cx="90704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configuration cannot be modified (because it could impact already existing and running campaigns)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79148" y="2332260"/>
            <a:ext cx="9931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don’t have any existing configuration, just add one by clicking on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6165" y="3156209"/>
            <a:ext cx="381000" cy="42862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4163" y="3710496"/>
            <a:ext cx="6205816" cy="2901307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7879979" y="4456894"/>
            <a:ext cx="3698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Here, we created a configuration that allows scanning from my local PC , in a local </a:t>
            </a:r>
            <a:r>
              <a:rPr lang="en-US" dirty="0" err="1"/>
              <a:t>git</a:t>
            </a:r>
            <a:r>
              <a:rPr lang="en-US" dirty="0"/>
              <a:t> repo that is ‘c:\</a:t>
            </a:r>
            <a:r>
              <a:rPr lang="en-US" dirty="0" err="1"/>
              <a:t>agitrepo</a:t>
            </a:r>
            <a:r>
              <a:rPr lang="en-US" dirty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527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941" y="3705478"/>
            <a:ext cx="5999471" cy="179546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415414" y="4430766"/>
            <a:ext cx="44179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Here, XStudio found only one in the  local </a:t>
            </a:r>
            <a:r>
              <a:rPr lang="en-US" dirty="0" err="1"/>
              <a:t>git</a:t>
            </a:r>
            <a:r>
              <a:rPr lang="en-US" dirty="0"/>
              <a:t> repo. </a:t>
            </a:r>
          </a:p>
          <a:p>
            <a:r>
              <a:rPr lang="en-US" dirty="0"/>
              <a:t>select it and it loads into my XStudio DB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9274" y="3257803"/>
            <a:ext cx="295275" cy="44767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409307" y="602628"/>
            <a:ext cx="9070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After submitting, XStudio will access the repository you specified and search all scripts with the extension you specified  (here  ‘.</a:t>
            </a:r>
            <a:r>
              <a:rPr lang="en-US" sz="3600" dirty="0" err="1"/>
              <a:t>sh</a:t>
            </a:r>
            <a:r>
              <a:rPr lang="en-US" sz="3600" dirty="0"/>
              <a:t>’) and load them into your category </a:t>
            </a:r>
          </a:p>
        </p:txBody>
      </p:sp>
      <p:cxnSp>
        <p:nvCxnSpPr>
          <p:cNvPr id="9" name="Connecteur droit avec flèche 8"/>
          <p:cNvCxnSpPr>
            <a:cxnSpLocks/>
          </p:cNvCxnSpPr>
          <p:nvPr/>
        </p:nvCxnSpPr>
        <p:spPr>
          <a:xfrm flipH="1" flipV="1">
            <a:off x="7001435" y="4966447"/>
            <a:ext cx="466165" cy="206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768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802719" y="4131338"/>
            <a:ext cx="4740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 .</a:t>
            </a:r>
            <a:r>
              <a:rPr lang="en-US" dirty="0" err="1"/>
              <a:t>sh</a:t>
            </a:r>
            <a:r>
              <a:rPr lang="en-US" dirty="0"/>
              <a:t> script is now referenced in my XStudio</a:t>
            </a:r>
          </a:p>
          <a:p>
            <a:r>
              <a:rPr lang="en-US" dirty="0"/>
              <a:t>And a default test case has been created for it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33" y="311813"/>
            <a:ext cx="581025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11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9307" y="602628"/>
            <a:ext cx="90704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Manual or Automated test case ?</a:t>
            </a:r>
          </a:p>
          <a:p>
            <a:endParaRPr lang="en-US" sz="3600" dirty="0"/>
          </a:p>
          <a:p>
            <a:r>
              <a:rPr lang="en-US" sz="3600" dirty="0"/>
              <a:t>A test case can support both</a:t>
            </a:r>
          </a:p>
          <a:p>
            <a:endParaRPr lang="en-US" sz="3600" dirty="0"/>
          </a:p>
          <a:p>
            <a:r>
              <a:rPr lang="en-US" sz="3600" dirty="0"/>
              <a:t>To be executable as “automated”  you need to ensure the test case is flagged  for it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711" y="4099922"/>
            <a:ext cx="6315075" cy="6000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7197" y="4780971"/>
            <a:ext cx="3981450" cy="1771650"/>
          </a:xfrm>
          <a:prstGeom prst="rect">
            <a:avLst/>
          </a:prstGeom>
        </p:spPr>
      </p:pic>
      <p:cxnSp>
        <p:nvCxnSpPr>
          <p:cNvPr id="6" name="Connecteur droit avec flèche 5"/>
          <p:cNvCxnSpPr>
            <a:cxnSpLocks/>
          </p:cNvCxnSpPr>
          <p:nvPr/>
        </p:nvCxnSpPr>
        <p:spPr>
          <a:xfrm flipH="1" flipV="1">
            <a:off x="6570482" y="4468306"/>
            <a:ext cx="1354824" cy="1116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1890842" y="4780971"/>
            <a:ext cx="4417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the test case </a:t>
            </a:r>
            <a:r>
              <a:rPr lang="en-US" b="1" u="sng" dirty="0"/>
              <a:t>cannot</a:t>
            </a:r>
            <a:r>
              <a:rPr lang="en-US" dirty="0"/>
              <a:t> run in manual mode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819648" y="4085697"/>
            <a:ext cx="4417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the test case </a:t>
            </a:r>
            <a:r>
              <a:rPr lang="en-US" b="1" u="sng" dirty="0"/>
              <a:t>can</a:t>
            </a:r>
            <a:r>
              <a:rPr lang="en-US" dirty="0"/>
              <a:t> run in Automated  mode</a:t>
            </a:r>
          </a:p>
        </p:txBody>
      </p:sp>
      <p:cxnSp>
        <p:nvCxnSpPr>
          <p:cNvPr id="10" name="Connecteur : en arc 9"/>
          <p:cNvCxnSpPr/>
          <p:nvPr/>
        </p:nvCxnSpPr>
        <p:spPr>
          <a:xfrm rot="16200000" flipV="1">
            <a:off x="6643544" y="4469646"/>
            <a:ext cx="1628724" cy="1292377"/>
          </a:xfrm>
          <a:prstGeom prst="curvedConnector3">
            <a:avLst>
              <a:gd name="adj1" fmla="val 9458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14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1799</Words>
  <Application>Microsoft Office PowerPoint</Application>
  <PresentationFormat>Grand écran</PresentationFormat>
  <Paragraphs>314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End of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 paccaud</dc:creator>
  <cp:lastModifiedBy>pascal paccaud</cp:lastModifiedBy>
  <cp:revision>22</cp:revision>
  <dcterms:created xsi:type="dcterms:W3CDTF">2017-01-18T09:18:39Z</dcterms:created>
  <dcterms:modified xsi:type="dcterms:W3CDTF">2017-01-21T17:31:48Z</dcterms:modified>
</cp:coreProperties>
</file>