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notesMasterIdLst>
    <p:notesMasterId r:id="rId60"/>
  </p:notesMasterIdLst>
  <p:handoutMasterIdLst>
    <p:handoutMasterId r:id="rId61"/>
  </p:handoutMasterIdLst>
  <p:sldIdLst>
    <p:sldId id="265" r:id="rId2"/>
    <p:sldId id="305" r:id="rId3"/>
    <p:sldId id="306" r:id="rId4"/>
    <p:sldId id="307" r:id="rId5"/>
    <p:sldId id="310" r:id="rId6"/>
    <p:sldId id="309" r:id="rId7"/>
    <p:sldId id="311" r:id="rId8"/>
    <p:sldId id="308" r:id="rId9"/>
    <p:sldId id="314" r:id="rId10"/>
    <p:sldId id="315" r:id="rId11"/>
    <p:sldId id="317" r:id="rId12"/>
    <p:sldId id="316" r:id="rId13"/>
    <p:sldId id="313" r:id="rId14"/>
    <p:sldId id="318" r:id="rId15"/>
    <p:sldId id="319" r:id="rId16"/>
    <p:sldId id="320" r:id="rId17"/>
    <p:sldId id="321" r:id="rId18"/>
    <p:sldId id="322" r:id="rId19"/>
    <p:sldId id="324" r:id="rId20"/>
    <p:sldId id="325" r:id="rId21"/>
    <p:sldId id="326" r:id="rId22"/>
    <p:sldId id="329" r:id="rId23"/>
    <p:sldId id="371" r:id="rId24"/>
    <p:sldId id="328" r:id="rId25"/>
    <p:sldId id="327" r:id="rId26"/>
    <p:sldId id="323" r:id="rId27"/>
    <p:sldId id="331" r:id="rId28"/>
    <p:sldId id="333" r:id="rId29"/>
    <p:sldId id="334" r:id="rId30"/>
    <p:sldId id="335" r:id="rId31"/>
    <p:sldId id="332" r:id="rId32"/>
    <p:sldId id="336" r:id="rId33"/>
    <p:sldId id="337" r:id="rId34"/>
    <p:sldId id="338" r:id="rId35"/>
    <p:sldId id="340" r:id="rId36"/>
    <p:sldId id="341" r:id="rId37"/>
    <p:sldId id="339" r:id="rId38"/>
    <p:sldId id="342" r:id="rId39"/>
    <p:sldId id="344" r:id="rId40"/>
    <p:sldId id="347" r:id="rId41"/>
    <p:sldId id="346" r:id="rId42"/>
    <p:sldId id="348" r:id="rId43"/>
    <p:sldId id="349" r:id="rId44"/>
    <p:sldId id="352" r:id="rId45"/>
    <p:sldId id="353" r:id="rId46"/>
    <p:sldId id="354" r:id="rId47"/>
    <p:sldId id="355" r:id="rId48"/>
    <p:sldId id="357" r:id="rId49"/>
    <p:sldId id="358" r:id="rId50"/>
    <p:sldId id="361" r:id="rId51"/>
    <p:sldId id="360" r:id="rId52"/>
    <p:sldId id="362" r:id="rId53"/>
    <p:sldId id="363" r:id="rId54"/>
    <p:sldId id="365" r:id="rId55"/>
    <p:sldId id="366" r:id="rId56"/>
    <p:sldId id="367" r:id="rId57"/>
    <p:sldId id="369" r:id="rId58"/>
    <p:sldId id="370" r:id="rId5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D03"/>
    <a:srgbClr val="E3F5E4"/>
    <a:srgbClr val="DDF3DE"/>
    <a:srgbClr val="DBF0D8"/>
    <a:srgbClr val="CCEAC8"/>
    <a:srgbClr val="23E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749" autoAdjust="0"/>
  </p:normalViewPr>
  <p:slideViewPr>
    <p:cSldViewPr snapToGrid="0">
      <p:cViewPr varScale="1">
        <p:scale>
          <a:sx n="75" d="100"/>
          <a:sy n="75" d="100"/>
        </p:scale>
        <p:origin x="18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18C1-9B28-44DC-8564-673747851D31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F3794-04E8-473F-90C6-6512B2C11B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65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84E59-33A2-4A7E-ABCD-6CD5D88DB251}" type="datetimeFigureOut">
              <a:rPr lang="fr-FR" smtClean="0"/>
              <a:t>27/01/2017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37E97-F234-483D-BC48-42BF953B14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18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37E97-F234-483D-BC48-42BF953B146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88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7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0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5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5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9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1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7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5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8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9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qual.com/documentation/launchers/introduction.htm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qual.com/documentation/launchers/introduction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upport@xqual.com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7950" y="567032"/>
            <a:ext cx="5226050" cy="59861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Create a test that call </a:t>
            </a:r>
            <a:b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</a:br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Rest API </a:t>
            </a: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Define it in </a:t>
            </a:r>
            <a:r>
              <a:rPr lang="en-US" sz="3200" dirty="0" err="1">
                <a:solidFill>
                  <a:schemeClr val="accent1"/>
                </a:solidFill>
                <a:latin typeface="Century Gothic" pitchFamily="34" charset="0"/>
              </a:rPr>
              <a:t>Xstudio</a:t>
            </a:r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Define needed parameters</a:t>
            </a: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Run it  with a simple configuration</a:t>
            </a: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Review results </a:t>
            </a: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Use parameters to generate test cases 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1" y="1429146"/>
            <a:ext cx="5128603" cy="4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6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6" y="301624"/>
            <a:ext cx="6448425" cy="5857875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Declare your test case as « automated »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Note that a script can be manual and/or automated 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r>
              <a:rPr lang="en-US" sz="2800" dirty="0">
                <a:solidFill>
                  <a:schemeClr val="accent1"/>
                </a:solidFill>
                <a:latin typeface="Century Gothic" pitchFamily="34" charset="0"/>
              </a:rPr>
              <a:t>Note: usually you start by having a manual test that you automate later</a:t>
            </a: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8" name="Connecteur : en arc 7"/>
          <p:cNvCxnSpPr>
            <a:cxnSpLocks/>
          </p:cNvCxnSpPr>
          <p:nvPr/>
        </p:nvCxnSpPr>
        <p:spPr>
          <a:xfrm rot="10800000" flipV="1">
            <a:off x="2209800" y="1066800"/>
            <a:ext cx="5511800" cy="4584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95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799" y="1066799"/>
            <a:ext cx="8904669" cy="54370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dirty="0" err="1"/>
              <a:t>XSTudio</a:t>
            </a:r>
            <a:r>
              <a:rPr lang="en-US" sz="3600" dirty="0"/>
              <a:t> can calculate the ratio of automated test cases vs manual ones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This is a KPI some agile projects and project for embedded systems set as part of their QA plan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e.g. The SUT should have 85 % of its tests that are automated</a:t>
            </a:r>
          </a:p>
        </p:txBody>
      </p:sp>
    </p:spTree>
    <p:extLst>
      <p:ext uri="{BB962C8B-B14F-4D97-AF65-F5344CB8AC3E}">
        <p14:creationId xmlns:p14="http://schemas.microsoft.com/office/powerpoint/2010/main" val="151077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6" y="301624"/>
            <a:ext cx="6448425" cy="5857875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/>
                </a:solidFill>
                <a:latin typeface="Century Gothic" pitchFamily="34" charset="0"/>
              </a:rPr>
              <a:t>The index is used to order the test case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Any test case can have custom fields 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can have additional information – some launchers requires it 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entury Gothic" pitchFamily="34" charset="0"/>
              </a:rPr>
              <a:t>All of this information is provided to the launcher for each test case … and can be used by the test script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8" name="Connecteur : en arc 7"/>
          <p:cNvCxnSpPr>
            <a:cxnSpLocks/>
          </p:cNvCxnSpPr>
          <p:nvPr/>
        </p:nvCxnSpPr>
        <p:spPr>
          <a:xfrm rot="10800000" flipV="1">
            <a:off x="2413000" y="643230"/>
            <a:ext cx="4572000" cy="28386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635000" y="996950"/>
            <a:ext cx="2463800" cy="4825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 : en arc 6"/>
          <p:cNvCxnSpPr>
            <a:cxnSpLocks/>
          </p:cNvCxnSpPr>
          <p:nvPr/>
        </p:nvCxnSpPr>
        <p:spPr>
          <a:xfrm rot="10800000">
            <a:off x="3098801" y="1203324"/>
            <a:ext cx="3984625" cy="70167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rc 11"/>
          <p:cNvCxnSpPr>
            <a:cxnSpLocks/>
          </p:cNvCxnSpPr>
          <p:nvPr/>
        </p:nvCxnSpPr>
        <p:spPr>
          <a:xfrm rot="10800000" flipV="1">
            <a:off x="2870200" y="4152900"/>
            <a:ext cx="4114800" cy="17653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66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2500" y="1625600"/>
            <a:ext cx="7581900" cy="6463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b="1" u="sng" dirty="0"/>
              <a:t>Summary</a:t>
            </a:r>
            <a:r>
              <a:rPr lang="en-US" sz="3600" dirty="0"/>
              <a:t>: at this stage  we have defined a test and a test case  that maps a real scripted test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We need to define the parameters that the physical tests needs</a:t>
            </a:r>
          </a:p>
        </p:txBody>
      </p:sp>
    </p:spTree>
    <p:extLst>
      <p:ext uri="{BB962C8B-B14F-4D97-AF65-F5344CB8AC3E}">
        <p14:creationId xmlns:p14="http://schemas.microsoft.com/office/powerpoint/2010/main" val="21203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1" y="3873500"/>
            <a:ext cx="4905375" cy="25622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0"/>
            <a:ext cx="6200775" cy="3705225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can associate «Attributes » to test</a:t>
            </a:r>
          </a:p>
          <a:p>
            <a:endParaRPr lang="en-US" sz="2800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can associate « 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Params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 » to test case</a:t>
            </a:r>
          </a:p>
          <a:p>
            <a:endParaRPr lang="en-US" sz="28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entury Gothic" pitchFamily="34" charset="0"/>
              </a:rPr>
              <a:t>Based on the launcher 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attributes and/or  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params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can be passed to the script</a:t>
            </a:r>
          </a:p>
          <a:p>
            <a:endParaRPr lang="en-US" sz="28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8" name="Connecteur : en arc 7"/>
          <p:cNvCxnSpPr>
            <a:cxnSpLocks/>
          </p:cNvCxnSpPr>
          <p:nvPr/>
        </p:nvCxnSpPr>
        <p:spPr>
          <a:xfrm rot="10800000" flipV="1">
            <a:off x="3759200" y="643230"/>
            <a:ext cx="3225800" cy="5632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 : en arc 6"/>
          <p:cNvCxnSpPr>
            <a:cxnSpLocks/>
          </p:cNvCxnSpPr>
          <p:nvPr/>
        </p:nvCxnSpPr>
        <p:spPr>
          <a:xfrm rot="10800000" flipV="1">
            <a:off x="2349500" y="3581400"/>
            <a:ext cx="4394200" cy="123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6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4200" y="355600"/>
            <a:ext cx="8712200" cy="1865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b="1" dirty="0"/>
              <a:t>In our demonstration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This launcher uses some “attributes” to prepare the test , but doesn’t provide it to each test case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2400" dirty="0"/>
              <a:t>We’ll see later that here we use some 	attributes to get the script for GIT repository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It passes the “</a:t>
            </a:r>
            <a:r>
              <a:rPr lang="en-US" sz="3600" dirty="0" err="1"/>
              <a:t>Params</a:t>
            </a:r>
            <a:r>
              <a:rPr lang="en-US" sz="3600" dirty="0"/>
              <a:t>” to each test case</a:t>
            </a:r>
          </a:p>
          <a:p>
            <a:pPr marL="0" indent="0">
              <a:buNone/>
            </a:pPr>
            <a:r>
              <a:rPr lang="en-US" sz="3600" dirty="0"/>
              <a:t>	 </a:t>
            </a:r>
            <a:r>
              <a:rPr lang="en-US" sz="2400" b="1" u="sng" dirty="0"/>
              <a:t>Let’s focus on this for the moment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97999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1" y="2419350"/>
            <a:ext cx="4953000" cy="259080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Create a « 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Param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 » that is the IP address that the script needs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Here we create « 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ipadress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 »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We ‘enable’ it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This means we will use it for this test case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And we value it </a:t>
            </a:r>
          </a:p>
        </p:txBody>
      </p:sp>
      <p:cxnSp>
        <p:nvCxnSpPr>
          <p:cNvPr id="8" name="Connecteur : en arc 7"/>
          <p:cNvCxnSpPr>
            <a:cxnSpLocks/>
          </p:cNvCxnSpPr>
          <p:nvPr/>
        </p:nvCxnSpPr>
        <p:spPr>
          <a:xfrm rot="10800000" flipV="1">
            <a:off x="1524001" y="2184400"/>
            <a:ext cx="5321301" cy="201295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 : en arc 6"/>
          <p:cNvCxnSpPr>
            <a:cxnSpLocks/>
          </p:cNvCxnSpPr>
          <p:nvPr/>
        </p:nvCxnSpPr>
        <p:spPr>
          <a:xfrm rot="10800000">
            <a:off x="4813301" y="4305301"/>
            <a:ext cx="1873249" cy="50482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 : en arc 13"/>
          <p:cNvCxnSpPr>
            <a:cxnSpLocks/>
          </p:cNvCxnSpPr>
          <p:nvPr/>
        </p:nvCxnSpPr>
        <p:spPr>
          <a:xfrm rot="10800000" flipV="1">
            <a:off x="4000501" y="3340100"/>
            <a:ext cx="2844803" cy="7493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80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43231"/>
            <a:ext cx="6261100" cy="5680048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Note that as you go through, you will be creating multiple 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params</a:t>
            </a: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Before you create a new one, make sure you don’t have one defined already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This is done to maximize </a:t>
            </a:r>
            <a:r>
              <a:rPr lang="en-US" b="1" dirty="0">
                <a:solidFill>
                  <a:schemeClr val="accent1"/>
                </a:solidFill>
                <a:latin typeface="Century Gothic" pitchFamily="34" charset="0"/>
              </a:rPr>
              <a:t>reusability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between projects </a:t>
            </a:r>
          </a:p>
        </p:txBody>
      </p:sp>
      <p:cxnSp>
        <p:nvCxnSpPr>
          <p:cNvPr id="7" name="Connecteur : en arc 6"/>
          <p:cNvCxnSpPr>
            <a:cxnSpLocks/>
          </p:cNvCxnSpPr>
          <p:nvPr/>
        </p:nvCxnSpPr>
        <p:spPr>
          <a:xfrm rot="10800000" flipV="1">
            <a:off x="2349500" y="3581400"/>
            <a:ext cx="4394200" cy="123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8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2500" y="1625600"/>
            <a:ext cx="7581900" cy="6463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b="1" u="sng" dirty="0"/>
              <a:t>Summary</a:t>
            </a:r>
            <a:r>
              <a:rPr lang="en-US" sz="3600" dirty="0"/>
              <a:t>: at this stage  we have declared a parameter that will be provided to the test script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We need to try our test</a:t>
            </a:r>
          </a:p>
        </p:txBody>
      </p:sp>
    </p:spTree>
    <p:extLst>
      <p:ext uri="{BB962C8B-B14F-4D97-AF65-F5344CB8AC3E}">
        <p14:creationId xmlns:p14="http://schemas.microsoft.com/office/powerpoint/2010/main" val="168972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2262119"/>
            <a:ext cx="4173220" cy="440833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25" y="698500"/>
            <a:ext cx="4933950" cy="114300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can run your test on-the-spot 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don’t have to create a campaign for this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Click on the test and then “run” 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will be asked for different information</a:t>
            </a:r>
          </a:p>
        </p:txBody>
      </p:sp>
      <p:cxnSp>
        <p:nvCxnSpPr>
          <p:cNvPr id="7" name="Connecteur : en arc 6"/>
          <p:cNvCxnSpPr>
            <a:cxnSpLocks/>
            <a:stCxn id="3" idx="1"/>
          </p:cNvCxnSpPr>
          <p:nvPr/>
        </p:nvCxnSpPr>
        <p:spPr>
          <a:xfrm rot="10800000">
            <a:off x="3454401" y="1473200"/>
            <a:ext cx="3390901" cy="16805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 : en arc 8"/>
          <p:cNvCxnSpPr>
            <a:cxnSpLocks/>
          </p:cNvCxnSpPr>
          <p:nvPr/>
        </p:nvCxnSpPr>
        <p:spPr>
          <a:xfrm rot="10800000" flipV="1">
            <a:off x="4762502" y="4466284"/>
            <a:ext cx="2082798" cy="6137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58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/>
          <p:cNvSpPr/>
          <p:nvPr/>
        </p:nvSpPr>
        <p:spPr>
          <a:xfrm>
            <a:off x="1244600" y="901700"/>
            <a:ext cx="1701800" cy="165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XSTUDIO</a:t>
            </a:r>
          </a:p>
        </p:txBody>
      </p:sp>
      <p:sp>
        <p:nvSpPr>
          <p:cNvPr id="5" name="Rectangle : coins arrondis 4"/>
          <p:cNvSpPr/>
          <p:nvPr/>
        </p:nvSpPr>
        <p:spPr>
          <a:xfrm>
            <a:off x="8928100" y="2800350"/>
            <a:ext cx="1701800" cy="1651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System Under Test</a:t>
            </a:r>
          </a:p>
          <a:p>
            <a:pPr algn="ctr"/>
            <a:r>
              <a:rPr lang="en-US"/>
              <a:t>(XSTUDion3.1 REST API)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3750" y="4603750"/>
            <a:ext cx="2730500" cy="444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192.168.10.100</a:t>
            </a:r>
          </a:p>
        </p:txBody>
      </p:sp>
      <p:sp>
        <p:nvSpPr>
          <p:cNvPr id="7" name="Légende : flèche vers la droite 6"/>
          <p:cNvSpPr/>
          <p:nvPr/>
        </p:nvSpPr>
        <p:spPr>
          <a:xfrm>
            <a:off x="2466975" y="3625850"/>
            <a:ext cx="2892425" cy="977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Launcher</a:t>
            </a:r>
          </a:p>
          <a:p>
            <a:pPr algn="ctr"/>
            <a:r>
              <a:rPr lang="en-US" dirty="0" err="1"/>
              <a:t>BAT_with_Params_vcs</a:t>
            </a:r>
            <a:endParaRPr lang="en-US" dirty="0"/>
          </a:p>
        </p:txBody>
      </p:sp>
      <p:sp>
        <p:nvSpPr>
          <p:cNvPr id="8" name="Rectangle : avec coins rognés en diagonale 7"/>
          <p:cNvSpPr/>
          <p:nvPr/>
        </p:nvSpPr>
        <p:spPr>
          <a:xfrm>
            <a:off x="5359400" y="3714750"/>
            <a:ext cx="1651000" cy="660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 </a:t>
            </a:r>
            <a:r>
              <a:rPr lang="en-US" dirty="0" err="1"/>
              <a:t>Sript</a:t>
            </a:r>
            <a:endParaRPr lang="en-US" dirty="0"/>
          </a:p>
          <a:p>
            <a:pPr algn="ctr"/>
            <a:r>
              <a:rPr lang="en-US" dirty="0"/>
              <a:t>Curl  </a:t>
            </a:r>
            <a:r>
              <a:rPr lang="en-US" dirty="0" err="1"/>
              <a:t>getinfo</a:t>
            </a:r>
            <a:endParaRPr lang="en-US" dirty="0"/>
          </a:p>
        </p:txBody>
      </p:sp>
      <p:cxnSp>
        <p:nvCxnSpPr>
          <p:cNvPr id="10" name="Connecteur droit avec flèche 9"/>
          <p:cNvCxnSpPr>
            <a:stCxn id="8" idx="0"/>
            <a:endCxn id="5" idx="1"/>
          </p:cNvCxnSpPr>
          <p:nvPr/>
        </p:nvCxnSpPr>
        <p:spPr>
          <a:xfrm flipV="1">
            <a:off x="7010400" y="3625850"/>
            <a:ext cx="1917700" cy="419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rganigramme : Document 10"/>
          <p:cNvSpPr/>
          <p:nvPr/>
        </p:nvSpPr>
        <p:spPr>
          <a:xfrm>
            <a:off x="5613400" y="2755900"/>
            <a:ext cx="685800" cy="692150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Log file</a:t>
            </a:r>
          </a:p>
        </p:txBody>
      </p:sp>
      <p:cxnSp>
        <p:nvCxnSpPr>
          <p:cNvPr id="13" name="Connecteur : en angle 12"/>
          <p:cNvCxnSpPr>
            <a:cxnSpLocks/>
            <a:stCxn id="4" idx="2"/>
            <a:endCxn id="7" idx="1"/>
          </p:cNvCxnSpPr>
          <p:nvPr/>
        </p:nvCxnSpPr>
        <p:spPr>
          <a:xfrm rot="16200000" flipH="1">
            <a:off x="1500187" y="3148012"/>
            <a:ext cx="1562100" cy="3714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5175" y="4156075"/>
            <a:ext cx="1441450" cy="8953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Provides </a:t>
            </a:r>
            <a:r>
              <a:rPr lang="en-US">
                <a:solidFill>
                  <a:sysClr val="windowText" lastClr="000000"/>
                </a:solidFill>
              </a:rPr>
              <a:t>Full </a:t>
            </a:r>
            <a:r>
              <a:rPr lang="en-US" dirty="0">
                <a:solidFill>
                  <a:sysClr val="windowText" lastClr="000000"/>
                </a:solidFill>
              </a:rPr>
              <a:t>environment</a:t>
            </a:r>
          </a:p>
          <a:p>
            <a:pPr algn="ctr"/>
            <a:r>
              <a:rPr lang="en-US">
                <a:solidFill>
                  <a:sysClr val="windowText" lastClr="000000"/>
                </a:solidFill>
              </a:rPr>
              <a:t>data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692650"/>
            <a:ext cx="1441450" cy="8953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Provides chosen parameters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26300" y="2755899"/>
            <a:ext cx="1441450" cy="8953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Call Rest API and get results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35575" y="1727200"/>
            <a:ext cx="1441450" cy="8953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Collect log information </a:t>
            </a:r>
          </a:p>
        </p:txBody>
      </p:sp>
      <p:sp>
        <p:nvSpPr>
          <p:cNvPr id="24" name="Rectangle : coins arrondis 23"/>
          <p:cNvSpPr/>
          <p:nvPr/>
        </p:nvSpPr>
        <p:spPr>
          <a:xfrm>
            <a:off x="7937499" y="1892300"/>
            <a:ext cx="3730759" cy="386455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System Under Test</a:t>
            </a:r>
          </a:p>
        </p:txBody>
      </p:sp>
      <p:sp>
        <p:nvSpPr>
          <p:cNvPr id="25" name="Rectangle : coins arrondis 24"/>
          <p:cNvSpPr/>
          <p:nvPr/>
        </p:nvSpPr>
        <p:spPr>
          <a:xfrm>
            <a:off x="567341" y="739193"/>
            <a:ext cx="6658959" cy="541690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Test machine (Agent)</a:t>
            </a:r>
          </a:p>
        </p:txBody>
      </p:sp>
      <p:sp>
        <p:nvSpPr>
          <p:cNvPr id="26" name="Cylindre 25"/>
          <p:cNvSpPr/>
          <p:nvPr/>
        </p:nvSpPr>
        <p:spPr>
          <a:xfrm>
            <a:off x="2682875" y="1847849"/>
            <a:ext cx="569532" cy="908050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40338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6" y="454026"/>
            <a:ext cx="6372225" cy="569595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tabs with an orange  exclamation mark are mandatory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must define against which SUT you will run your tests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entury Gothic" pitchFamily="34" charset="0"/>
              </a:rPr>
              <a:t>At any time one test runs against one SUT 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7" name="Connecteur : en arc 6"/>
          <p:cNvCxnSpPr>
            <a:cxnSpLocks/>
          </p:cNvCxnSpPr>
          <p:nvPr/>
        </p:nvCxnSpPr>
        <p:spPr>
          <a:xfrm rot="10800000" flipV="1">
            <a:off x="2298700" y="546100"/>
            <a:ext cx="4813300" cy="50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 : en arc 8"/>
          <p:cNvCxnSpPr>
            <a:cxnSpLocks/>
          </p:cNvCxnSpPr>
          <p:nvPr/>
        </p:nvCxnSpPr>
        <p:spPr>
          <a:xfrm rot="5400000">
            <a:off x="6426201" y="4203699"/>
            <a:ext cx="1333499" cy="1028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04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273050"/>
            <a:ext cx="6743700" cy="621030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set a configuration for the test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 « configuration » rely on the launcher your use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It defines the information needed to run all tests  during  a test session for one Launcher </a:t>
            </a:r>
          </a:p>
        </p:txBody>
      </p:sp>
      <p:cxnSp>
        <p:nvCxnSpPr>
          <p:cNvPr id="7" name="Connecteur : en arc 6"/>
          <p:cNvCxnSpPr>
            <a:cxnSpLocks/>
          </p:cNvCxnSpPr>
          <p:nvPr/>
        </p:nvCxnSpPr>
        <p:spPr>
          <a:xfrm rot="10800000" flipV="1">
            <a:off x="2298700" y="546100"/>
            <a:ext cx="4813300" cy="50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27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273050"/>
            <a:ext cx="6743700" cy="621030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Here we name the configuration « 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testgit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 »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This launcher needs 3 configuration info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root path from which all tests will be run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If the script  run in synchronous more or not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In case of ‘asynchronous’, how long do we wait before declaring the test as failed if we don’t get a result</a:t>
            </a:r>
          </a:p>
        </p:txBody>
      </p:sp>
      <p:cxnSp>
        <p:nvCxnSpPr>
          <p:cNvPr id="7" name="Connecteur : en arc 6"/>
          <p:cNvCxnSpPr>
            <a:cxnSpLocks/>
          </p:cNvCxnSpPr>
          <p:nvPr/>
        </p:nvCxnSpPr>
        <p:spPr>
          <a:xfrm rot="10800000" flipV="1">
            <a:off x="2298700" y="546100"/>
            <a:ext cx="4813300" cy="50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194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23254" y="543775"/>
            <a:ext cx="9420001" cy="1865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b="1" u="sng" dirty="0"/>
              <a:t>Note</a:t>
            </a:r>
            <a:r>
              <a:rPr lang="en-US" sz="3600" dirty="0"/>
              <a:t>: each launcher use a different configuration model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You can refer to : </a:t>
            </a:r>
            <a:r>
              <a:rPr lang="en-US" sz="3600" dirty="0">
                <a:hlinkClick r:id="rId2"/>
              </a:rPr>
              <a:t>http://www.xqual.com/documentation/launchers/introduction.html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And  get the detail for the launcher you use</a:t>
            </a:r>
          </a:p>
        </p:txBody>
      </p:sp>
    </p:spTree>
    <p:extLst>
      <p:ext uri="{BB962C8B-B14F-4D97-AF65-F5344CB8AC3E}">
        <p14:creationId xmlns:p14="http://schemas.microsoft.com/office/powerpoint/2010/main" val="1719918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5610224" y="376533"/>
            <a:ext cx="6581776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All tests for that session and that launcher will run from a root path 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Here « c:\my_script »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So the launcher computes the path to the physical test script as follows: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Root path  +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Canonical path + 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test name 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latin typeface="Century Gothic" pitchFamily="34" charset="0"/>
              </a:rPr>
              <a:t>C:\my_scripts\TestCurlXstudioGetInfo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893240"/>
            <a:ext cx="5267325" cy="28479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12" y="5064125"/>
            <a:ext cx="4076700" cy="127635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273801" y="4203698"/>
            <a:ext cx="1866900" cy="3175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839912" y="5130800"/>
            <a:ext cx="2971800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38212" y="3854450"/>
            <a:ext cx="3873500" cy="4635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197600" y="4584699"/>
            <a:ext cx="2730500" cy="36830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197600" y="4889500"/>
            <a:ext cx="2197100" cy="4445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938212" y="3154363"/>
            <a:ext cx="2197100" cy="4445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64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273050"/>
            <a:ext cx="6743700" cy="621030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Note that you can also  define on which test machine (agent) the tests will run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For manual tests, you can force a “test operator”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For any tests you can also set email destination 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This way you are notified by email when some events of the test session occur</a:t>
            </a:r>
          </a:p>
        </p:txBody>
      </p:sp>
      <p:cxnSp>
        <p:nvCxnSpPr>
          <p:cNvPr id="7" name="Connecteur : en arc 6"/>
          <p:cNvCxnSpPr>
            <a:cxnSpLocks/>
          </p:cNvCxnSpPr>
          <p:nvPr/>
        </p:nvCxnSpPr>
        <p:spPr>
          <a:xfrm rot="10800000" flipV="1">
            <a:off x="2298700" y="546100"/>
            <a:ext cx="4813300" cy="508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1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2500" y="1625600"/>
            <a:ext cx="7581900" cy="6463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b="1" u="sng" dirty="0"/>
              <a:t>Summary</a:t>
            </a:r>
            <a:r>
              <a:rPr lang="en-US" sz="3600" dirty="0"/>
              <a:t>: at this stage  we are ready to run our test and to make sure we get the results we want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2402658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41500" y="266700"/>
            <a:ext cx="9401756" cy="1865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b="1" dirty="0"/>
              <a:t>In our demonstration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are running the test on the local machine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haven't yet started the SUT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want to make sure the test fails  and review the result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 </a:t>
            </a:r>
            <a:r>
              <a:rPr lang="en-US" sz="2400" b="1" u="sng" dirty="0"/>
              <a:t>Let’s focus on this for the moment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437528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test runs 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On XStudio we can see a screen that provide information on the progress of the session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58" y="673100"/>
            <a:ext cx="5377042" cy="5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42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5821251" y="160632"/>
            <a:ext cx="616755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At end you are placed in a special Campaign folder : “playground”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This holds all of the on-the-spot tests’ runs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campaign and session are created automatically for you 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And you can review the results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5" y="3153715"/>
            <a:ext cx="49339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8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/>
          <p:cNvSpPr/>
          <p:nvPr/>
        </p:nvSpPr>
        <p:spPr>
          <a:xfrm>
            <a:off x="1244600" y="901700"/>
            <a:ext cx="1701800" cy="165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XSTUDIO</a:t>
            </a:r>
          </a:p>
        </p:txBody>
      </p:sp>
      <p:sp>
        <p:nvSpPr>
          <p:cNvPr id="5" name="Rectangle : coins arrondis 4"/>
          <p:cNvSpPr/>
          <p:nvPr/>
        </p:nvSpPr>
        <p:spPr>
          <a:xfrm>
            <a:off x="8928100" y="2800350"/>
            <a:ext cx="1701800" cy="1651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System Under Test</a:t>
            </a:r>
          </a:p>
          <a:p>
            <a:pPr algn="ctr"/>
            <a:r>
              <a:rPr lang="en-US"/>
              <a:t>(XSTUDion3.1 REST API)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3750" y="4603750"/>
            <a:ext cx="2730500" cy="444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192.168.10.100</a:t>
            </a:r>
          </a:p>
        </p:txBody>
      </p:sp>
      <p:sp>
        <p:nvSpPr>
          <p:cNvPr id="7" name="Légende : flèche vers la droite 6"/>
          <p:cNvSpPr/>
          <p:nvPr/>
        </p:nvSpPr>
        <p:spPr>
          <a:xfrm>
            <a:off x="2386013" y="3625850"/>
            <a:ext cx="2973387" cy="9779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Launcher</a:t>
            </a:r>
          </a:p>
          <a:p>
            <a:pPr algn="ctr"/>
            <a:r>
              <a:rPr lang="en-US" dirty="0" err="1"/>
              <a:t>BAT_with_Params_vcs</a:t>
            </a:r>
            <a:endParaRPr lang="en-US" dirty="0"/>
          </a:p>
        </p:txBody>
      </p:sp>
      <p:sp>
        <p:nvSpPr>
          <p:cNvPr id="8" name="Rectangle : avec coins rognés en diagonale 7"/>
          <p:cNvSpPr/>
          <p:nvPr/>
        </p:nvSpPr>
        <p:spPr>
          <a:xfrm>
            <a:off x="5359400" y="3714750"/>
            <a:ext cx="1651000" cy="660400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 </a:t>
            </a:r>
            <a:r>
              <a:rPr lang="en-US" dirty="0" err="1"/>
              <a:t>Sript</a:t>
            </a:r>
            <a:endParaRPr lang="en-US" dirty="0"/>
          </a:p>
          <a:p>
            <a:pPr algn="ctr"/>
            <a:r>
              <a:rPr lang="en-US" dirty="0"/>
              <a:t>Curl  </a:t>
            </a:r>
            <a:r>
              <a:rPr lang="en-US" dirty="0" err="1"/>
              <a:t>getinfo</a:t>
            </a:r>
            <a:endParaRPr lang="en-US" dirty="0"/>
          </a:p>
        </p:txBody>
      </p:sp>
      <p:cxnSp>
        <p:nvCxnSpPr>
          <p:cNvPr id="10" name="Connecteur droit avec flèche 9"/>
          <p:cNvCxnSpPr>
            <a:stCxn id="8" idx="0"/>
            <a:endCxn id="5" idx="1"/>
          </p:cNvCxnSpPr>
          <p:nvPr/>
        </p:nvCxnSpPr>
        <p:spPr>
          <a:xfrm flipV="1">
            <a:off x="7010400" y="3625850"/>
            <a:ext cx="1917700" cy="419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rganigramme : Document 10"/>
          <p:cNvSpPr/>
          <p:nvPr/>
        </p:nvSpPr>
        <p:spPr>
          <a:xfrm>
            <a:off x="5614856" y="2901949"/>
            <a:ext cx="685800" cy="692150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Log file</a:t>
            </a:r>
          </a:p>
        </p:txBody>
      </p:sp>
      <p:cxnSp>
        <p:nvCxnSpPr>
          <p:cNvPr id="13" name="Connecteur : en angle 12"/>
          <p:cNvCxnSpPr>
            <a:cxnSpLocks/>
            <a:stCxn id="7" idx="0"/>
            <a:endCxn id="4" idx="3"/>
          </p:cNvCxnSpPr>
          <p:nvPr/>
        </p:nvCxnSpPr>
        <p:spPr>
          <a:xfrm rot="16200000" flipV="1">
            <a:off x="2315053" y="2358547"/>
            <a:ext cx="1898650" cy="6359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807553" y="1781173"/>
            <a:ext cx="1441450" cy="8953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Get all messages and log file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26300" y="2755899"/>
            <a:ext cx="1441450" cy="8953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Get results</a:t>
            </a:r>
          </a:p>
        </p:txBody>
      </p:sp>
      <p:cxnSp>
        <p:nvCxnSpPr>
          <p:cNvPr id="18" name="Connecteur : en angle 17"/>
          <p:cNvCxnSpPr>
            <a:cxnSpLocks/>
            <a:stCxn id="11" idx="0"/>
            <a:endCxn id="4" idx="3"/>
          </p:cNvCxnSpPr>
          <p:nvPr/>
        </p:nvCxnSpPr>
        <p:spPr>
          <a:xfrm rot="16200000" flipV="1">
            <a:off x="3864704" y="808897"/>
            <a:ext cx="1174749" cy="30113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 : coins arrondis 21"/>
          <p:cNvSpPr/>
          <p:nvPr/>
        </p:nvSpPr>
        <p:spPr>
          <a:xfrm>
            <a:off x="7937499" y="1892300"/>
            <a:ext cx="3730759" cy="386455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System Under Test</a:t>
            </a:r>
          </a:p>
        </p:txBody>
      </p:sp>
      <p:sp>
        <p:nvSpPr>
          <p:cNvPr id="23" name="Rectangle : coins arrondis 22"/>
          <p:cNvSpPr/>
          <p:nvPr/>
        </p:nvSpPr>
        <p:spPr>
          <a:xfrm>
            <a:off x="567341" y="739193"/>
            <a:ext cx="6658959" cy="541690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Test machine (Agent)</a:t>
            </a:r>
          </a:p>
        </p:txBody>
      </p:sp>
      <p:sp>
        <p:nvSpPr>
          <p:cNvPr id="24" name="Cylindre 23"/>
          <p:cNvSpPr/>
          <p:nvPr/>
        </p:nvSpPr>
        <p:spPr>
          <a:xfrm>
            <a:off x="2682875" y="1847849"/>
            <a:ext cx="569532" cy="908050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428190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6524995" y="160632"/>
            <a:ext cx="5463805" cy="6697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Click on the “results”  tab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Click on  the “tree view” tab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see all tests that were run and their results (here we have only one)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Click on your test 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It failed … which is what we wanted as the SUT is not started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Click on the test case (in the below pane)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It failed !  This is all as expected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99"/>
            <a:ext cx="6524996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1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998436"/>
            <a:ext cx="52832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/>
              <a:t>/</a:t>
            </a:r>
            <a:r>
              <a:rPr lang="fr-FR" dirty="0" err="1"/>
              <a:t>debug</a:t>
            </a:r>
            <a:r>
              <a:rPr lang="fr-FR" dirty="0"/>
              <a:t> /</a:t>
            </a:r>
            <a:r>
              <a:rPr lang="fr-FR" dirty="0" err="1"/>
              <a:t>testcaseIndex</a:t>
            </a:r>
            <a:r>
              <a:rPr lang="fr-FR" dirty="0"/>
              <a:t>=1 /</a:t>
            </a:r>
            <a:r>
              <a:rPr lang="fr-FR" dirty="0" err="1"/>
              <a:t>ipadress</a:t>
            </a:r>
            <a:r>
              <a:rPr lang="fr-FR" dirty="0"/>
              <a:t>=192.168.10.100 </a:t>
            </a:r>
          </a:p>
          <a:p>
            <a:r>
              <a:rPr lang="fr-FR" dirty="0"/>
              <a:t>The value of /</a:t>
            </a:r>
            <a:r>
              <a:rPr lang="fr-FR" dirty="0" err="1"/>
              <a:t>ipaddress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: 192.168.10.100  </a:t>
            </a:r>
          </a:p>
          <a:p>
            <a:r>
              <a:rPr lang="fr-FR" dirty="0"/>
              <a:t> </a:t>
            </a:r>
          </a:p>
          <a:p>
            <a:r>
              <a:rPr lang="fr-FR" dirty="0" err="1"/>
              <a:t>Curl</a:t>
            </a:r>
            <a:r>
              <a:rPr lang="fr-FR" dirty="0"/>
              <a:t> </a:t>
            </a:r>
            <a:r>
              <a:rPr lang="fr-FR" dirty="0" err="1"/>
              <a:t>retruned</a:t>
            </a:r>
            <a:r>
              <a:rPr lang="fr-FR" dirty="0"/>
              <a:t> </a:t>
            </a:r>
            <a:r>
              <a:rPr lang="fr-FR" dirty="0" err="1"/>
              <a:t>error</a:t>
            </a:r>
            <a:r>
              <a:rPr lang="fr-FR" dirty="0"/>
              <a:t>  7 </a:t>
            </a:r>
          </a:p>
          <a:p>
            <a:r>
              <a:rPr lang="fr-FR" dirty="0" err="1"/>
              <a:t>didn't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answer</a:t>
            </a:r>
            <a:r>
              <a:rPr lang="fr-FR" dirty="0"/>
              <a:t> back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" y="1129631"/>
            <a:ext cx="5529263" cy="1116681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5892801" y="160632"/>
            <a:ext cx="6096000" cy="6697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Click on the message tab you will see messages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Here it says the test case failed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And we get a log.txt file that was parse and attached</a:t>
            </a:r>
          </a:p>
          <a:p>
            <a:pPr lvl="1"/>
            <a:r>
              <a:rPr lang="en-US" b="1" u="sng" dirty="0">
                <a:solidFill>
                  <a:schemeClr val="accent1"/>
                </a:solidFill>
                <a:latin typeface="Century Gothic" pitchFamily="34" charset="0"/>
              </a:rPr>
              <a:t>Note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: a test script can include any messages it needs  by just logging them into the log.txt file and with the [Success] ,[Failure] or [Log] tag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Click on the attachment tab you will see the log.txt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Here its explained  why we failed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content of the log.txt is dependent on the test script itself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00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" y="791518"/>
            <a:ext cx="6096000" cy="58477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1100" dirty="0"/>
              <a:t>@</a:t>
            </a:r>
            <a:r>
              <a:rPr lang="fr-FR" sz="1100" dirty="0" err="1"/>
              <a:t>echo</a:t>
            </a:r>
            <a:r>
              <a:rPr lang="fr-FR" sz="1100" dirty="0"/>
              <a:t> off</a:t>
            </a:r>
          </a:p>
          <a:p>
            <a:r>
              <a:rPr lang="fr-FR" sz="1100" dirty="0" err="1"/>
              <a:t>echo</a:t>
            </a:r>
            <a:r>
              <a:rPr lang="fr-FR" sz="1100" dirty="0"/>
              <a:t> %* &gt; log.txt</a:t>
            </a:r>
          </a:p>
          <a:p>
            <a:endParaRPr lang="fr-FR" sz="1100" dirty="0"/>
          </a:p>
          <a:p>
            <a:r>
              <a:rPr lang="fr-FR" sz="1100" dirty="0"/>
              <a:t>@</a:t>
            </a:r>
            <a:r>
              <a:rPr lang="fr-FR" sz="1100" dirty="0" err="1"/>
              <a:t>echo</a:t>
            </a:r>
            <a:r>
              <a:rPr lang="fr-FR" sz="1100" dirty="0"/>
              <a:t> off</a:t>
            </a:r>
          </a:p>
          <a:p>
            <a:r>
              <a:rPr lang="fr-FR" sz="1100" dirty="0" err="1"/>
              <a:t>setlocal</a:t>
            </a:r>
            <a:r>
              <a:rPr lang="fr-FR" sz="1100" dirty="0"/>
              <a:t> </a:t>
            </a:r>
            <a:r>
              <a:rPr lang="fr-FR" sz="1100" dirty="0" err="1"/>
              <a:t>enableDelayedExpansion</a:t>
            </a:r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set "options=/ipadress:"127.0.0.1" /port:"3306" "</a:t>
            </a:r>
          </a:p>
          <a:p>
            <a:endParaRPr lang="fr-FR" sz="1100" dirty="0"/>
          </a:p>
          <a:p>
            <a:r>
              <a:rPr lang="fr-FR" sz="1100" dirty="0"/>
              <a:t>for %%O in (%options%) do for /f "</a:t>
            </a:r>
            <a:r>
              <a:rPr lang="fr-FR" sz="1100" dirty="0" err="1"/>
              <a:t>tokens</a:t>
            </a:r>
            <a:r>
              <a:rPr lang="fr-FR" sz="1100" dirty="0"/>
              <a:t>=1,* </a:t>
            </a:r>
            <a:r>
              <a:rPr lang="fr-FR" sz="1100" dirty="0" err="1"/>
              <a:t>delims</a:t>
            </a:r>
            <a:r>
              <a:rPr lang="fr-FR" sz="1100" dirty="0"/>
              <a:t>=:" %%A in ("%%O") do set "%%A=%%~B"</a:t>
            </a:r>
          </a:p>
          <a:p>
            <a:r>
              <a:rPr lang="fr-FR" sz="1100" dirty="0"/>
              <a:t>:</a:t>
            </a:r>
            <a:r>
              <a:rPr lang="fr-FR" sz="1100" dirty="0" err="1"/>
              <a:t>loop</a:t>
            </a:r>
            <a:endParaRPr lang="fr-FR" sz="1100" dirty="0"/>
          </a:p>
          <a:p>
            <a:r>
              <a:rPr lang="fr-FR" sz="1100" dirty="0"/>
              <a:t>if not "%~3"=="" (</a:t>
            </a:r>
          </a:p>
          <a:p>
            <a:r>
              <a:rPr lang="fr-FR" sz="1100" dirty="0"/>
              <a:t>  set "test=!options:*%~3:=! "</a:t>
            </a:r>
          </a:p>
          <a:p>
            <a:r>
              <a:rPr lang="fr-FR" sz="1100" dirty="0"/>
              <a:t>  if "!test!"=="!options! " (</a:t>
            </a:r>
          </a:p>
          <a:p>
            <a:r>
              <a:rPr lang="fr-FR" sz="1100" dirty="0"/>
              <a:t>      </a:t>
            </a:r>
            <a:r>
              <a:rPr lang="fr-FR" sz="1100" dirty="0" err="1"/>
              <a:t>echo</a:t>
            </a:r>
            <a:r>
              <a:rPr lang="fr-FR" sz="1100" dirty="0"/>
              <a:t> </a:t>
            </a:r>
            <a:r>
              <a:rPr lang="fr-FR" sz="1100" dirty="0" err="1"/>
              <a:t>Error</a:t>
            </a:r>
            <a:r>
              <a:rPr lang="fr-FR" sz="1100" dirty="0"/>
              <a:t>: </a:t>
            </a:r>
            <a:r>
              <a:rPr lang="fr-FR" sz="1100" dirty="0" err="1"/>
              <a:t>Invalid</a:t>
            </a:r>
            <a:r>
              <a:rPr lang="fr-FR" sz="1100" dirty="0"/>
              <a:t> option %~3</a:t>
            </a:r>
          </a:p>
          <a:p>
            <a:r>
              <a:rPr lang="fr-FR" sz="1100" dirty="0"/>
              <a:t>  ) </a:t>
            </a:r>
            <a:r>
              <a:rPr lang="fr-FR" sz="1100" dirty="0" err="1"/>
              <a:t>else</a:t>
            </a:r>
            <a:r>
              <a:rPr lang="fr-FR" sz="1100" dirty="0"/>
              <a:t> if "!test:~0,1!"==" " (</a:t>
            </a:r>
          </a:p>
          <a:p>
            <a:r>
              <a:rPr lang="fr-FR" sz="1100" dirty="0"/>
              <a:t>      set "%~3=1"</a:t>
            </a:r>
          </a:p>
          <a:p>
            <a:r>
              <a:rPr lang="fr-FR" sz="1100" dirty="0"/>
              <a:t>  ) </a:t>
            </a:r>
            <a:r>
              <a:rPr lang="fr-FR" sz="1100" dirty="0" err="1"/>
              <a:t>else</a:t>
            </a:r>
            <a:r>
              <a:rPr lang="fr-FR" sz="1100" dirty="0"/>
              <a:t> (</a:t>
            </a:r>
          </a:p>
          <a:p>
            <a:r>
              <a:rPr lang="fr-FR" sz="1100" dirty="0"/>
              <a:t>      </a:t>
            </a:r>
            <a:r>
              <a:rPr lang="fr-FR" sz="1100" dirty="0" err="1"/>
              <a:t>setlocal</a:t>
            </a:r>
            <a:r>
              <a:rPr lang="fr-FR" sz="1100" dirty="0"/>
              <a:t> </a:t>
            </a:r>
            <a:r>
              <a:rPr lang="fr-FR" sz="1100" dirty="0" err="1"/>
              <a:t>disableDelayedExpansion</a:t>
            </a:r>
            <a:endParaRPr lang="fr-FR" sz="1100" dirty="0"/>
          </a:p>
          <a:p>
            <a:r>
              <a:rPr lang="fr-FR" sz="1100" dirty="0"/>
              <a:t>      set "val=%~4"</a:t>
            </a:r>
          </a:p>
          <a:p>
            <a:r>
              <a:rPr lang="fr-FR" sz="1100" dirty="0"/>
              <a:t>      call :</a:t>
            </a:r>
            <a:r>
              <a:rPr lang="fr-FR" sz="1100" dirty="0" err="1"/>
              <a:t>escapeVal</a:t>
            </a:r>
            <a:endParaRPr lang="fr-FR" sz="1100" dirty="0"/>
          </a:p>
          <a:p>
            <a:r>
              <a:rPr lang="fr-FR" sz="1100" dirty="0"/>
              <a:t>      </a:t>
            </a:r>
            <a:r>
              <a:rPr lang="fr-FR" sz="1100" dirty="0" err="1"/>
              <a:t>setlocal</a:t>
            </a:r>
            <a:r>
              <a:rPr lang="fr-FR" sz="1100" dirty="0"/>
              <a:t> </a:t>
            </a:r>
            <a:r>
              <a:rPr lang="fr-FR" sz="1100" dirty="0" err="1"/>
              <a:t>enableDelayedExpansion</a:t>
            </a:r>
            <a:endParaRPr lang="fr-FR" sz="1100" dirty="0"/>
          </a:p>
          <a:p>
            <a:r>
              <a:rPr lang="fr-FR" sz="1100" dirty="0"/>
              <a:t>      for /f </a:t>
            </a:r>
            <a:r>
              <a:rPr lang="fr-FR" sz="1100" dirty="0" err="1"/>
              <a:t>delims</a:t>
            </a:r>
            <a:r>
              <a:rPr lang="fr-FR" sz="1100" dirty="0"/>
              <a:t>^=^ </a:t>
            </a:r>
            <a:r>
              <a:rPr lang="fr-FR" sz="1100" dirty="0" err="1"/>
              <a:t>eol</a:t>
            </a:r>
            <a:r>
              <a:rPr lang="fr-FR" sz="1100" dirty="0"/>
              <a:t>^= %%A in ("!val!") do </a:t>
            </a:r>
            <a:r>
              <a:rPr lang="fr-FR" sz="1100" dirty="0" err="1"/>
              <a:t>endlocal&amp;endlocal&amp;set</a:t>
            </a:r>
            <a:r>
              <a:rPr lang="fr-FR" sz="1100" dirty="0"/>
              <a:t> "%~3=%%A" !</a:t>
            </a:r>
          </a:p>
          <a:p>
            <a:r>
              <a:rPr lang="fr-FR" sz="1100" dirty="0"/>
              <a:t>      shift /3</a:t>
            </a:r>
          </a:p>
          <a:p>
            <a:r>
              <a:rPr lang="fr-FR" sz="1100" dirty="0"/>
              <a:t>  )</a:t>
            </a:r>
          </a:p>
          <a:p>
            <a:r>
              <a:rPr lang="fr-FR" sz="1100" dirty="0"/>
              <a:t>  shift /3</a:t>
            </a:r>
          </a:p>
          <a:p>
            <a:r>
              <a:rPr lang="fr-FR" sz="1100" dirty="0"/>
              <a:t>  </a:t>
            </a:r>
            <a:r>
              <a:rPr lang="fr-FR" sz="1100" dirty="0" err="1"/>
              <a:t>goto</a:t>
            </a:r>
            <a:r>
              <a:rPr lang="fr-FR" sz="1100" dirty="0"/>
              <a:t> :</a:t>
            </a:r>
            <a:r>
              <a:rPr lang="fr-FR" sz="1100" dirty="0" err="1"/>
              <a:t>loop</a:t>
            </a:r>
            <a:endParaRPr lang="fr-FR" sz="1100" dirty="0"/>
          </a:p>
          <a:p>
            <a:r>
              <a:rPr lang="fr-FR" sz="1100" dirty="0"/>
              <a:t>)</a:t>
            </a:r>
          </a:p>
          <a:p>
            <a:r>
              <a:rPr lang="fr-FR" sz="1100" dirty="0" err="1"/>
              <a:t>goto</a:t>
            </a:r>
            <a:r>
              <a:rPr lang="fr-FR" sz="1100" dirty="0"/>
              <a:t> :</a:t>
            </a:r>
            <a:r>
              <a:rPr lang="fr-FR" sz="1100" dirty="0" err="1"/>
              <a:t>endArgs</a:t>
            </a:r>
            <a:endParaRPr lang="fr-FR" sz="1100" dirty="0"/>
          </a:p>
          <a:p>
            <a:r>
              <a:rPr lang="fr-FR" sz="1100" dirty="0"/>
              <a:t>:</a:t>
            </a:r>
            <a:r>
              <a:rPr lang="fr-FR" sz="1100" dirty="0" err="1"/>
              <a:t>escapeVal</a:t>
            </a:r>
            <a:endParaRPr lang="fr-FR" sz="1100" dirty="0"/>
          </a:p>
          <a:p>
            <a:r>
              <a:rPr lang="fr-FR" sz="1100" dirty="0"/>
              <a:t>set "val=%val:^=^^%"</a:t>
            </a:r>
          </a:p>
          <a:p>
            <a:r>
              <a:rPr lang="fr-FR" sz="1100" dirty="0"/>
              <a:t>set "val=%val:!=^!%"</a:t>
            </a:r>
          </a:p>
          <a:p>
            <a:r>
              <a:rPr lang="fr-FR" sz="1100" dirty="0"/>
              <a:t>exit /b</a:t>
            </a:r>
          </a:p>
          <a:p>
            <a:r>
              <a:rPr lang="fr-FR" sz="1100" dirty="0"/>
              <a:t>:</a:t>
            </a:r>
            <a:r>
              <a:rPr lang="fr-FR" sz="1100" dirty="0" err="1"/>
              <a:t>endArgs</a:t>
            </a:r>
            <a:endParaRPr lang="fr-FR" sz="1100" dirty="0"/>
          </a:p>
          <a:p>
            <a:endParaRPr lang="fr-FR" sz="11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24995" y="160632"/>
            <a:ext cx="5463805" cy="6697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As an example: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first part of the script gather any parameters  that it wishes to uses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Here the 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ipadress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(the 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params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that we set in 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Xstudio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) and a port (that one we didn’t set and don’t care)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It instantiates the parameters with their values</a:t>
            </a:r>
          </a:p>
        </p:txBody>
      </p:sp>
    </p:spTree>
    <p:extLst>
      <p:ext uri="{BB962C8B-B14F-4D97-AF65-F5344CB8AC3E}">
        <p14:creationId xmlns:p14="http://schemas.microsoft.com/office/powerpoint/2010/main" val="3240450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300" y="1244035"/>
            <a:ext cx="5080000" cy="4493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1100" dirty="0"/>
          </a:p>
          <a:p>
            <a:r>
              <a:rPr lang="fr-FR" sz="1100" dirty="0"/>
              <a:t>set - &gt;&gt; log.txt</a:t>
            </a:r>
          </a:p>
          <a:p>
            <a:endParaRPr lang="fr-FR" sz="1100" dirty="0"/>
          </a:p>
          <a:p>
            <a:r>
              <a:rPr lang="fr-FR" sz="1100" dirty="0"/>
              <a:t>:: To </a:t>
            </a:r>
            <a:r>
              <a:rPr lang="fr-FR" sz="1100" dirty="0" err="1"/>
              <a:t>get</a:t>
            </a:r>
            <a:r>
              <a:rPr lang="fr-FR" sz="1100" dirty="0"/>
              <a:t> the value of a single </a:t>
            </a:r>
            <a:r>
              <a:rPr lang="fr-FR" sz="1100" dirty="0" err="1"/>
              <a:t>parameter</a:t>
            </a:r>
            <a:r>
              <a:rPr lang="fr-FR" sz="1100" dirty="0"/>
              <a:t>, </a:t>
            </a:r>
            <a:r>
              <a:rPr lang="fr-FR" sz="1100" dirty="0" err="1"/>
              <a:t>just</a:t>
            </a:r>
            <a:r>
              <a:rPr lang="fr-FR" sz="1100" dirty="0"/>
              <a:t> </a:t>
            </a:r>
            <a:r>
              <a:rPr lang="fr-FR" sz="1100" dirty="0" err="1"/>
              <a:t>remember</a:t>
            </a:r>
            <a:r>
              <a:rPr lang="fr-FR" sz="1100" dirty="0"/>
              <a:t> to </a:t>
            </a:r>
            <a:r>
              <a:rPr lang="fr-FR" sz="1100" dirty="0" err="1"/>
              <a:t>include</a:t>
            </a:r>
            <a:r>
              <a:rPr lang="fr-FR" sz="1100" dirty="0"/>
              <a:t> the `-`</a:t>
            </a:r>
          </a:p>
          <a:p>
            <a:r>
              <a:rPr lang="fr-FR" sz="1100" dirty="0" err="1"/>
              <a:t>echo</a:t>
            </a:r>
            <a:r>
              <a:rPr lang="fr-FR" sz="1100" dirty="0"/>
              <a:t> The value of /</a:t>
            </a:r>
            <a:r>
              <a:rPr lang="fr-FR" sz="1100" dirty="0" err="1"/>
              <a:t>ipaddress</a:t>
            </a:r>
            <a:r>
              <a:rPr lang="fr-FR" sz="1100" dirty="0"/>
              <a:t> </a:t>
            </a:r>
            <a:r>
              <a:rPr lang="fr-FR" sz="1100" dirty="0" err="1"/>
              <a:t>is</a:t>
            </a:r>
            <a:r>
              <a:rPr lang="fr-FR" sz="1100" dirty="0"/>
              <a:t>: !/</a:t>
            </a:r>
            <a:r>
              <a:rPr lang="fr-FR" sz="1100" dirty="0" err="1"/>
              <a:t>ipadress</a:t>
            </a:r>
            <a:r>
              <a:rPr lang="fr-FR" sz="1100" dirty="0"/>
              <a:t>!  &gt;&gt;log.txt</a:t>
            </a:r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:Top</a:t>
            </a:r>
          </a:p>
          <a:p>
            <a:endParaRPr lang="fr-FR" sz="1100" dirty="0"/>
          </a:p>
          <a:p>
            <a:r>
              <a:rPr lang="fr-FR" sz="1100" dirty="0" err="1"/>
              <a:t>curl</a:t>
            </a:r>
            <a:r>
              <a:rPr lang="fr-FR" sz="1100" dirty="0"/>
              <a:t> http://!/ipadress!:8080/xstudio/api?command=getInfo &gt;&gt;log.txt</a:t>
            </a:r>
          </a:p>
          <a:p>
            <a:r>
              <a:rPr lang="fr-FR" sz="1100" dirty="0" err="1"/>
              <a:t>echo</a:t>
            </a:r>
            <a:r>
              <a:rPr lang="fr-FR" sz="1100" dirty="0"/>
              <a:t>. &gt;&gt;log.txt</a:t>
            </a:r>
          </a:p>
          <a:p>
            <a:r>
              <a:rPr lang="fr-FR" sz="1100" dirty="0" err="1"/>
              <a:t>echo</a:t>
            </a:r>
            <a:r>
              <a:rPr lang="fr-FR" sz="1100" dirty="0"/>
              <a:t> </a:t>
            </a:r>
            <a:r>
              <a:rPr lang="fr-FR" sz="1100" dirty="0" err="1"/>
              <a:t>Curl</a:t>
            </a:r>
            <a:r>
              <a:rPr lang="fr-FR" sz="1100" dirty="0"/>
              <a:t> </a:t>
            </a:r>
            <a:r>
              <a:rPr lang="fr-FR" sz="1100" dirty="0" err="1"/>
              <a:t>retruned</a:t>
            </a:r>
            <a:r>
              <a:rPr lang="fr-FR" sz="1100" dirty="0"/>
              <a:t> </a:t>
            </a:r>
            <a:r>
              <a:rPr lang="fr-FR" sz="1100" dirty="0" err="1"/>
              <a:t>error</a:t>
            </a:r>
            <a:r>
              <a:rPr lang="fr-FR" sz="1100" dirty="0"/>
              <a:t>  %</a:t>
            </a:r>
            <a:r>
              <a:rPr lang="fr-FR" sz="1100" dirty="0" err="1"/>
              <a:t>errorlevel</a:t>
            </a:r>
            <a:r>
              <a:rPr lang="fr-FR" sz="1100" dirty="0"/>
              <a:t>% &gt;&gt;log.txt</a:t>
            </a:r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if %</a:t>
            </a:r>
            <a:r>
              <a:rPr lang="fr-FR" sz="1100" dirty="0" err="1"/>
              <a:t>errorlevel</a:t>
            </a:r>
            <a:r>
              <a:rPr lang="fr-FR" sz="1100" dirty="0"/>
              <a:t>% == 0 </a:t>
            </a:r>
            <a:r>
              <a:rPr lang="fr-FR" sz="1100" dirty="0" err="1"/>
              <a:t>goto</a:t>
            </a:r>
            <a:r>
              <a:rPr lang="fr-FR" sz="1100" dirty="0"/>
              <a:t> </a:t>
            </a:r>
            <a:r>
              <a:rPr lang="fr-FR" sz="1100" dirty="0" err="1"/>
              <a:t>success</a:t>
            </a:r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:</a:t>
            </a:r>
            <a:r>
              <a:rPr lang="fr-FR" sz="1100" dirty="0" err="1"/>
              <a:t>failed</a:t>
            </a:r>
            <a:endParaRPr lang="fr-FR" sz="1100" dirty="0"/>
          </a:p>
          <a:p>
            <a:r>
              <a:rPr lang="fr-FR" sz="1100" dirty="0" err="1"/>
              <a:t>Echo</a:t>
            </a:r>
            <a:r>
              <a:rPr lang="fr-FR" sz="1100" dirty="0"/>
              <a:t> </a:t>
            </a:r>
            <a:r>
              <a:rPr lang="fr-FR" sz="1100" dirty="0" err="1"/>
              <a:t>didn't</a:t>
            </a:r>
            <a:r>
              <a:rPr lang="fr-FR" sz="1100" dirty="0"/>
              <a:t> </a:t>
            </a:r>
            <a:r>
              <a:rPr lang="fr-FR" sz="1100" dirty="0" err="1"/>
              <a:t>get</a:t>
            </a:r>
            <a:r>
              <a:rPr lang="fr-FR" sz="1100" dirty="0"/>
              <a:t> </a:t>
            </a:r>
            <a:r>
              <a:rPr lang="fr-FR" sz="1100" dirty="0" err="1"/>
              <a:t>answer</a:t>
            </a:r>
            <a:r>
              <a:rPr lang="fr-FR" sz="1100" dirty="0"/>
              <a:t> back &gt;&gt; log.txt</a:t>
            </a:r>
          </a:p>
          <a:p>
            <a:r>
              <a:rPr lang="fr-FR" sz="1100" dirty="0"/>
              <a:t>Exit 1</a:t>
            </a:r>
          </a:p>
          <a:p>
            <a:r>
              <a:rPr lang="fr-FR" sz="1100" dirty="0" err="1"/>
              <a:t>Goto</a:t>
            </a:r>
            <a:r>
              <a:rPr lang="fr-FR" sz="1100" dirty="0"/>
              <a:t> end</a:t>
            </a:r>
          </a:p>
          <a:p>
            <a:endParaRPr lang="fr-FR" sz="1100" dirty="0"/>
          </a:p>
          <a:p>
            <a:r>
              <a:rPr lang="fr-FR" sz="1100" dirty="0"/>
              <a:t>:</a:t>
            </a:r>
            <a:r>
              <a:rPr lang="fr-FR" sz="1100" dirty="0" err="1"/>
              <a:t>success</a:t>
            </a:r>
            <a:endParaRPr lang="fr-FR" sz="1100" dirty="0"/>
          </a:p>
          <a:p>
            <a:r>
              <a:rPr lang="fr-FR" sz="1100" dirty="0" err="1"/>
              <a:t>Echo</a:t>
            </a:r>
            <a:r>
              <a:rPr lang="fr-FR" sz="1100" dirty="0"/>
              <a:t> Server </a:t>
            </a:r>
            <a:r>
              <a:rPr lang="fr-FR" sz="1100" dirty="0" err="1"/>
              <a:t>answered</a:t>
            </a:r>
            <a:r>
              <a:rPr lang="fr-FR" sz="1100" dirty="0"/>
              <a:t> &gt;&gt; log.txt</a:t>
            </a:r>
          </a:p>
          <a:p>
            <a:r>
              <a:rPr lang="fr-FR" sz="1100" dirty="0"/>
              <a:t>Exit 0</a:t>
            </a:r>
          </a:p>
          <a:p>
            <a:endParaRPr lang="fr-FR" sz="1100" dirty="0"/>
          </a:p>
          <a:p>
            <a:r>
              <a:rPr lang="fr-FR" sz="1100" dirty="0"/>
              <a:t>:end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24995" y="160632"/>
            <a:ext cx="5463805" cy="6697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As an example: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second part run the Curl command line and log its results in the “log.txt”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This file will be parsed by the launcher 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And then the script addresses the “success” or “failure”</a:t>
            </a:r>
          </a:p>
        </p:txBody>
      </p:sp>
    </p:spTree>
    <p:extLst>
      <p:ext uri="{BB962C8B-B14F-4D97-AF65-F5344CB8AC3E}">
        <p14:creationId xmlns:p14="http://schemas.microsoft.com/office/powerpoint/2010/main" val="147107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" y="558235"/>
            <a:ext cx="5080000" cy="3293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sz="1600" dirty="0"/>
          </a:p>
          <a:p>
            <a:r>
              <a:rPr lang="en-US" sz="1600" dirty="0"/>
              <a:t>if %</a:t>
            </a:r>
            <a:r>
              <a:rPr lang="en-US" sz="1600" dirty="0" err="1"/>
              <a:t>errorlevel</a:t>
            </a:r>
            <a:r>
              <a:rPr lang="en-US" sz="1600" dirty="0"/>
              <a:t>% == 0 </a:t>
            </a:r>
            <a:r>
              <a:rPr lang="en-US" sz="1600" dirty="0" err="1"/>
              <a:t>goto</a:t>
            </a:r>
            <a:r>
              <a:rPr lang="en-US" sz="1600" dirty="0"/>
              <a:t> success</a:t>
            </a:r>
          </a:p>
          <a:p>
            <a:endParaRPr lang="en-US" sz="1600" dirty="0"/>
          </a:p>
          <a:p>
            <a:r>
              <a:rPr lang="en-US" sz="1600" dirty="0"/>
              <a:t>:failed</a:t>
            </a:r>
          </a:p>
          <a:p>
            <a:r>
              <a:rPr lang="en-US" sz="1600" dirty="0"/>
              <a:t>Echo </a:t>
            </a:r>
            <a:r>
              <a:rPr lang="en-US" sz="1600" dirty="0">
                <a:highlight>
                  <a:srgbClr val="FFFF00"/>
                </a:highlight>
              </a:rPr>
              <a:t>[Failure</a:t>
            </a:r>
            <a:r>
              <a:rPr lang="en-US" sz="1600" dirty="0"/>
              <a:t>] Didn't get answer back &gt;&gt; log.txt</a:t>
            </a:r>
          </a:p>
          <a:p>
            <a:r>
              <a:rPr lang="en-US" sz="1600" dirty="0"/>
              <a:t>Exit 1</a:t>
            </a:r>
          </a:p>
          <a:p>
            <a:r>
              <a:rPr lang="en-US" sz="1600" dirty="0" err="1"/>
              <a:t>Goto</a:t>
            </a:r>
            <a:r>
              <a:rPr lang="en-US" sz="1600" dirty="0"/>
              <a:t> end</a:t>
            </a:r>
          </a:p>
          <a:p>
            <a:endParaRPr lang="en-US" sz="1600" dirty="0"/>
          </a:p>
          <a:p>
            <a:r>
              <a:rPr lang="en-US" sz="1600" dirty="0"/>
              <a:t>:success</a:t>
            </a:r>
          </a:p>
          <a:p>
            <a:r>
              <a:rPr lang="en-US" sz="1600" dirty="0"/>
              <a:t>Echo </a:t>
            </a:r>
            <a:r>
              <a:rPr lang="en-US" sz="1600" dirty="0">
                <a:highlight>
                  <a:srgbClr val="FFFF00"/>
                </a:highlight>
              </a:rPr>
              <a:t>[Success] </a:t>
            </a:r>
            <a:r>
              <a:rPr lang="en-US" sz="1600" dirty="0"/>
              <a:t>Server answered &gt;&gt; log.txt</a:t>
            </a:r>
          </a:p>
          <a:p>
            <a:r>
              <a:rPr lang="en-US" sz="1600" dirty="0"/>
              <a:t>Exit 0</a:t>
            </a:r>
          </a:p>
          <a:p>
            <a:endParaRPr lang="en-US" sz="1600" dirty="0"/>
          </a:p>
          <a:p>
            <a:r>
              <a:rPr lang="en-US" sz="1600" dirty="0"/>
              <a:t>:end</a:t>
            </a:r>
            <a:endParaRPr lang="fr-FR" sz="16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24995" y="160632"/>
            <a:ext cx="5463805" cy="6697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As an example: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Let’s add some tags into our “log.txt”  so that we get messages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Let re-run our test using the same configuration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Now,  once we run our test, we get a new message that states that the test case failed 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5200"/>
            <a:ext cx="5937089" cy="1435100"/>
          </a:xfrm>
          <a:prstGeom prst="rect">
            <a:avLst/>
          </a:prstGeom>
        </p:spPr>
      </p:pic>
      <p:cxnSp>
        <p:nvCxnSpPr>
          <p:cNvPr id="6" name="Connecteur : en arc 5"/>
          <p:cNvCxnSpPr>
            <a:cxnSpLocks/>
          </p:cNvCxnSpPr>
          <p:nvPr/>
        </p:nvCxnSpPr>
        <p:spPr>
          <a:xfrm rot="16200000" flipH="1">
            <a:off x="2692400" y="3632200"/>
            <a:ext cx="4152900" cy="4445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75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524995" y="160632"/>
            <a:ext cx="5463805" cy="6697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Note that when we re-run our test, another campaign and session is automatically created into the “playground” campaign folder 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Recommendation: from time to time, delete old playground campaigns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1973262"/>
            <a:ext cx="47625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8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524995" y="1782762"/>
            <a:ext cx="5463805" cy="26475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 ‘progress’ is 100% as </a:t>
            </a:r>
            <a:r>
              <a:rPr lang="en-US" u="sng" dirty="0">
                <a:solidFill>
                  <a:schemeClr val="accent1"/>
                </a:solidFill>
                <a:latin typeface="Century Gothic" pitchFamily="34" charset="0"/>
              </a:rPr>
              <a:t>all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entury Gothic" pitchFamily="34" charset="0"/>
              </a:rPr>
              <a:t>test cases 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have been tried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Results (quality)  is 0% as </a:t>
            </a:r>
            <a:r>
              <a:rPr lang="en-US" b="1" u="sng" dirty="0">
                <a:solidFill>
                  <a:schemeClr val="accent1"/>
                </a:solidFill>
                <a:latin typeface="Century Gothic" pitchFamily="34" charset="0"/>
              </a:rPr>
              <a:t>all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entury Gothic" pitchFamily="34" charset="0"/>
              </a:rPr>
              <a:t>test cases 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failed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1973262"/>
            <a:ext cx="4762500" cy="12096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737" y="1782762"/>
            <a:ext cx="191452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21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2500" y="1625600"/>
            <a:ext cx="7581900" cy="6463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b="1" u="sng" dirty="0"/>
              <a:t>Summary</a:t>
            </a:r>
            <a:r>
              <a:rPr lang="en-US" sz="3600" dirty="0"/>
              <a:t>: at this stage we ran our test and get results  including messages and log file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Let’s check that our test can also succeed !</a:t>
            </a:r>
          </a:p>
        </p:txBody>
      </p:sp>
    </p:spTree>
    <p:extLst>
      <p:ext uri="{BB962C8B-B14F-4D97-AF65-F5344CB8AC3E}">
        <p14:creationId xmlns:p14="http://schemas.microsoft.com/office/powerpoint/2010/main" val="464306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451599" y="160632"/>
            <a:ext cx="5537201" cy="6697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We  start our SUT on a separate machine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Here, this is another XStudio instance, sitting on a different network (192.168.10.X)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We re-run the test and …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Test success, all messages are  success and the log.txt is 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737" y="1782762"/>
            <a:ext cx="1914525" cy="381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8" y="635000"/>
            <a:ext cx="6186216" cy="5259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1300" y="4549676"/>
            <a:ext cx="5270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/</a:t>
            </a:r>
            <a:r>
              <a:rPr lang="fr-FR" dirty="0" err="1"/>
              <a:t>debug</a:t>
            </a:r>
            <a:r>
              <a:rPr lang="fr-FR" dirty="0"/>
              <a:t> /</a:t>
            </a:r>
            <a:r>
              <a:rPr lang="fr-FR" dirty="0" err="1"/>
              <a:t>testcaseIndex</a:t>
            </a:r>
            <a:r>
              <a:rPr lang="fr-FR" dirty="0"/>
              <a:t>=1 /</a:t>
            </a:r>
            <a:r>
              <a:rPr lang="fr-FR" dirty="0" err="1"/>
              <a:t>ipadress</a:t>
            </a:r>
            <a:r>
              <a:rPr lang="fr-FR" dirty="0"/>
              <a:t>=192.168.10.100 </a:t>
            </a:r>
          </a:p>
          <a:p>
            <a:r>
              <a:rPr lang="fr-FR" dirty="0"/>
              <a:t>The value of /</a:t>
            </a:r>
            <a:r>
              <a:rPr lang="fr-FR" dirty="0" err="1"/>
              <a:t>ipaddress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: 192.168.10.100  </a:t>
            </a:r>
          </a:p>
          <a:p>
            <a:r>
              <a:rPr lang="fr-FR" dirty="0"/>
              <a:t>{"application_</a:t>
            </a:r>
            <a:r>
              <a:rPr lang="fr-FR" dirty="0" err="1"/>
              <a:t>title</a:t>
            </a:r>
            <a:r>
              <a:rPr lang="fr-FR" dirty="0"/>
              <a:t>":"XStudio","</a:t>
            </a:r>
            <a:r>
              <a:rPr lang="fr-FR" dirty="0" err="1"/>
              <a:t>application_copyright</a:t>
            </a:r>
            <a:r>
              <a:rPr lang="fr-FR" dirty="0"/>
              <a:t>":"(c) copyright XQual","application_version":"3.1b0 build#WP-5256-205","database_schema_version":"79"} </a:t>
            </a:r>
          </a:p>
          <a:p>
            <a:r>
              <a:rPr lang="fr-FR" dirty="0" err="1"/>
              <a:t>Curl</a:t>
            </a:r>
            <a:r>
              <a:rPr lang="fr-FR" dirty="0"/>
              <a:t> </a:t>
            </a:r>
            <a:r>
              <a:rPr lang="fr-FR" dirty="0" err="1"/>
              <a:t>returned</a:t>
            </a:r>
            <a:r>
              <a:rPr lang="fr-FR" dirty="0"/>
              <a:t> </a:t>
            </a:r>
            <a:r>
              <a:rPr lang="fr-FR" dirty="0" err="1"/>
              <a:t>error</a:t>
            </a:r>
            <a:r>
              <a:rPr lang="fr-FR" dirty="0"/>
              <a:t>  0 </a:t>
            </a:r>
          </a:p>
          <a:p>
            <a:r>
              <a:rPr lang="fr-FR" dirty="0"/>
              <a:t>[</a:t>
            </a:r>
            <a:r>
              <a:rPr lang="fr-FR" dirty="0" err="1"/>
              <a:t>Success</a:t>
            </a:r>
            <a:r>
              <a:rPr lang="fr-FR" dirty="0"/>
              <a:t>] Server </a:t>
            </a:r>
            <a:r>
              <a:rPr lang="fr-FR" dirty="0" err="1"/>
              <a:t>answered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367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2500" y="1625600"/>
            <a:ext cx="7581900" cy="6463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dirty="0"/>
              <a:t>Now imagine we want to test our SUT against other parameters and check that it succeed or failed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This sounds more like real life</a:t>
            </a:r>
          </a:p>
        </p:txBody>
      </p:sp>
    </p:spTree>
    <p:extLst>
      <p:ext uri="{BB962C8B-B14F-4D97-AF65-F5344CB8AC3E}">
        <p14:creationId xmlns:p14="http://schemas.microsoft.com/office/powerpoint/2010/main" val="317357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7240587" y="567032"/>
            <a:ext cx="4443413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chemeClr val="accent1"/>
                </a:solidFill>
                <a:latin typeface="Century Gothic" pitchFamily="34" charset="0"/>
              </a:rPr>
              <a:t>In the test </a:t>
            </a:r>
            <a:r>
              <a:rPr lang="fr-FR" sz="3200" dirty="0" err="1">
                <a:solidFill>
                  <a:schemeClr val="accent1"/>
                </a:solidFill>
                <a:latin typeface="Century Gothic" pitchFamily="34" charset="0"/>
              </a:rPr>
              <a:t>tree</a:t>
            </a:r>
            <a:endParaRPr lang="fr-FR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fr-FR" sz="3200" dirty="0" err="1">
                <a:solidFill>
                  <a:schemeClr val="accent1"/>
                </a:solidFill>
                <a:latin typeface="Century Gothic" pitchFamily="34" charset="0"/>
              </a:rPr>
              <a:t>Create</a:t>
            </a:r>
            <a:r>
              <a:rPr lang="fr-FR" sz="3200" dirty="0">
                <a:solidFill>
                  <a:schemeClr val="accent1"/>
                </a:solidFill>
                <a:latin typeface="Century Gothic" pitchFamily="34" charset="0"/>
              </a:rPr>
              <a:t> a ‘</a:t>
            </a:r>
            <a:r>
              <a:rPr lang="fr-FR" sz="3200" dirty="0" err="1">
                <a:solidFill>
                  <a:schemeClr val="accent1"/>
                </a:solidFill>
                <a:latin typeface="Century Gothic" pitchFamily="34" charset="0"/>
              </a:rPr>
              <a:t>category</a:t>
            </a:r>
            <a:r>
              <a:rPr lang="fr-FR" sz="3200" dirty="0">
                <a:solidFill>
                  <a:schemeClr val="accent1"/>
                </a:solidFill>
                <a:latin typeface="Century Gothic" pitchFamily="34" charset="0"/>
              </a:rPr>
              <a:t>’</a:t>
            </a:r>
          </a:p>
          <a:p>
            <a:endParaRPr lang="fr-FR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fr-FR" sz="3200" dirty="0" err="1">
                <a:solidFill>
                  <a:schemeClr val="accent1"/>
                </a:solidFill>
                <a:latin typeface="Century Gothic" pitchFamily="34" charset="0"/>
              </a:rPr>
              <a:t>Here</a:t>
            </a:r>
            <a:r>
              <a:rPr lang="fr-FR" sz="320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fr-FR" sz="3200" dirty="0" err="1">
                <a:solidFill>
                  <a:schemeClr val="accent1"/>
                </a:solidFill>
                <a:latin typeface="Century Gothic" pitchFamily="34" charset="0"/>
              </a:rPr>
              <a:t>we</a:t>
            </a:r>
            <a:r>
              <a:rPr lang="fr-FR" sz="320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fr-FR" sz="3200" dirty="0" err="1">
                <a:solidFill>
                  <a:schemeClr val="accent1"/>
                </a:solidFill>
                <a:latin typeface="Century Gothic" pitchFamily="34" charset="0"/>
              </a:rPr>
              <a:t>created</a:t>
            </a:r>
            <a:endParaRPr lang="fr-FR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r>
              <a:rPr lang="fr-FR" sz="2800" dirty="0">
                <a:solidFill>
                  <a:schemeClr val="accent1"/>
                </a:solidFill>
                <a:latin typeface="Century Gothic" pitchFamily="34" charset="0"/>
              </a:rPr>
              <a:t>‘</a:t>
            </a:r>
            <a:r>
              <a:rPr lang="en-US" sz="2800" dirty="0">
                <a:solidFill>
                  <a:schemeClr val="accent1"/>
                </a:solidFill>
                <a:latin typeface="Century Gothic" pitchFamily="34" charset="0"/>
              </a:rPr>
              <a:t>Demo </a:t>
            </a:r>
            <a:r>
              <a:rPr lang="en-US" sz="2800" dirty="0" err="1">
                <a:solidFill>
                  <a:schemeClr val="accent1"/>
                </a:solidFill>
                <a:latin typeface="Century Gothic" pitchFamily="34" charset="0"/>
              </a:rPr>
              <a:t>Params</a:t>
            </a:r>
            <a:r>
              <a:rPr lang="en-US" sz="2800" dirty="0">
                <a:solidFill>
                  <a:schemeClr val="accent1"/>
                </a:solidFill>
                <a:latin typeface="Century Gothic" pitchFamily="34" charset="0"/>
              </a:rPr>
              <a:t> and Version control System (</a:t>
            </a:r>
            <a:r>
              <a:rPr lang="en-US" sz="2800" dirty="0" err="1">
                <a:solidFill>
                  <a:schemeClr val="accent1"/>
                </a:solidFill>
                <a:latin typeface="Century Gothic" pitchFamily="34" charset="0"/>
              </a:rPr>
              <a:t>Git</a:t>
            </a:r>
            <a:r>
              <a:rPr lang="en-US" sz="2800" dirty="0">
                <a:solidFill>
                  <a:schemeClr val="accent1"/>
                </a:solidFill>
                <a:latin typeface="Century Gothic" pitchFamily="34" charset="0"/>
              </a:rPr>
              <a:t>)’</a:t>
            </a:r>
            <a:endParaRPr lang="fr-FR" sz="28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2" y="987425"/>
            <a:ext cx="64293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23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451599" y="1159098"/>
            <a:ext cx="5537201" cy="56989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We create a new test case</a:t>
            </a: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name will take ‘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params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‘  as variables: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Getinfo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on  %</a:t>
            </a:r>
            <a:r>
              <a:rPr lang="en-US" dirty="0" err="1">
                <a:solidFill>
                  <a:srgbClr val="FF0000"/>
                </a:solidFill>
                <a:latin typeface="Century Gothic" pitchFamily="34" charset="0"/>
              </a:rPr>
              <a:t>ipadress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% and %</a:t>
            </a:r>
            <a:r>
              <a:rPr lang="en-US" dirty="0">
                <a:solidFill>
                  <a:srgbClr val="FF0000"/>
                </a:solidFill>
                <a:latin typeface="Century Gothic" pitchFamily="34" charset="0"/>
              </a:rPr>
              <a:t>port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%</a:t>
            </a: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With this special notation you XStudio will automatically replace the variables by their values</a:t>
            </a: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can consider this test case as a pattern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38" y="863600"/>
            <a:ext cx="6405062" cy="26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7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7" y="376532"/>
            <a:ext cx="7825027" cy="3242968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451599" y="160632"/>
            <a:ext cx="5740401" cy="6697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In the ‘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params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’ tab we declare that we use 3 parameters:</a:t>
            </a: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“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Ipadress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” (as before)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We define valid and invalid values 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“Port” ( we had in our ‘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params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’ but di not associate it before)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We define valid and invalid values 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“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expectedresult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”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It can be valued as “Success” or “Failure”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03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158625"/>
            <a:ext cx="7020373" cy="2909491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451599" y="567032"/>
            <a:ext cx="5537201" cy="6087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Expectedresult</a:t>
            </a: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It will used by our script to check if the result is the one we expected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When a test case uses one of the invalid value for 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ipadress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or port, it must fail  … and this is an expected result 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In such case we value ‘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expectedresult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’ to “Failure”</a:t>
            </a:r>
          </a:p>
          <a:p>
            <a:pPr lvl="2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test case is successful if the curl command in the script fails</a:t>
            </a:r>
            <a:endParaRPr lang="en-US" sz="36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10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19212"/>
            <a:ext cx="4381500" cy="4219575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6451599" y="567032"/>
            <a:ext cx="5537201" cy="6087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You can request XStudio to pre-calculate the multiple test case combinations using pairwise or complete algorithms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Here we just calculate all, providing 8 combinations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614862"/>
            <a:ext cx="63817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86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44103"/>
            <a:ext cx="4381500" cy="4219575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5731099" y="36807"/>
            <a:ext cx="6283459" cy="60877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But some of the combinations are wrong :e.g. if we ‘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getinfo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on 192.168.10.100 and port 80, the 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expectedresult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can’t be ‘success’ (the API answers on port 8080 , not on port 80)</a:t>
            </a: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So we eliminate those wrong combinations</a:t>
            </a: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Keeping us 4 combinations (plus the test we already had)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H="1" flipV="1">
            <a:off x="495300" y="2743200"/>
            <a:ext cx="1828800" cy="127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H="1" flipV="1">
            <a:off x="495300" y="2960687"/>
            <a:ext cx="1828800" cy="127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495300" y="3534568"/>
            <a:ext cx="1828800" cy="127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495300" y="4028281"/>
            <a:ext cx="1828800" cy="127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1" y="5087865"/>
            <a:ext cx="560696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36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2500" y="1625600"/>
            <a:ext cx="7581900" cy="6463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dirty="0"/>
              <a:t>We need to adapt the script so that it allows to take into account those new parameters (port and </a:t>
            </a:r>
            <a:r>
              <a:rPr lang="en-US" sz="3600" dirty="0" err="1"/>
              <a:t>exepectedresult</a:t>
            </a:r>
            <a:r>
              <a:rPr lang="en-US" sz="3600" dirty="0"/>
              <a:t>)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And to get some logic to use </a:t>
            </a:r>
            <a:r>
              <a:rPr lang="en-US" sz="3600" dirty="0" err="1"/>
              <a:t>expectedresult</a:t>
            </a:r>
            <a:r>
              <a:rPr lang="en-US" sz="3600" dirty="0"/>
              <a:t> accordingly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39372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337235"/>
            <a:ext cx="6096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dirty="0"/>
              <a:t>set "options=/ipadress:"127.0.0.1" </a:t>
            </a:r>
            <a:r>
              <a:rPr lang="fr-FR" dirty="0">
                <a:highlight>
                  <a:srgbClr val="FFFF00"/>
                </a:highlight>
              </a:rPr>
              <a:t>/port:"8080" /</a:t>
            </a:r>
            <a:r>
              <a:rPr lang="fr-FR" dirty="0" err="1">
                <a:highlight>
                  <a:srgbClr val="FFFF00"/>
                </a:highlight>
              </a:rPr>
              <a:t>expectedresult</a:t>
            </a:r>
            <a:r>
              <a:rPr lang="fr-FR" dirty="0">
                <a:highlight>
                  <a:srgbClr val="FFFF00"/>
                </a:highlight>
              </a:rPr>
              <a:t>:"</a:t>
            </a:r>
            <a:r>
              <a:rPr lang="fr-FR" dirty="0" err="1">
                <a:highlight>
                  <a:srgbClr val="FFFF00"/>
                </a:highlight>
              </a:rPr>
              <a:t>Success</a:t>
            </a:r>
            <a:r>
              <a:rPr lang="fr-FR" dirty="0">
                <a:highlight>
                  <a:srgbClr val="FFFF00"/>
                </a:highlight>
              </a:rPr>
              <a:t>" "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700" y="1486585"/>
            <a:ext cx="6096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dirty="0" err="1"/>
              <a:t>curl</a:t>
            </a:r>
            <a:r>
              <a:rPr lang="fr-FR" dirty="0"/>
              <a:t> http://!/ipadress</a:t>
            </a:r>
            <a:r>
              <a:rPr lang="fr-FR" dirty="0">
                <a:highlight>
                  <a:srgbClr val="FFFF00"/>
                </a:highlight>
              </a:rPr>
              <a:t>!:!/port!/</a:t>
            </a:r>
            <a:r>
              <a:rPr lang="fr-FR" dirty="0"/>
              <a:t>xstudio/api?command=getInfo &gt;&gt;log.txt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" y="2635935"/>
            <a:ext cx="6096000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1200" dirty="0"/>
              <a:t>if %</a:t>
            </a:r>
            <a:r>
              <a:rPr lang="fr-FR" sz="1200" dirty="0" err="1"/>
              <a:t>findstrError</a:t>
            </a:r>
            <a:r>
              <a:rPr lang="fr-FR" sz="1200" dirty="0"/>
              <a:t>% == 0 if %</a:t>
            </a:r>
            <a:r>
              <a:rPr lang="fr-FR" sz="1200" dirty="0" err="1"/>
              <a:t>curlError</a:t>
            </a:r>
            <a:r>
              <a:rPr lang="fr-FR" sz="1200" dirty="0"/>
              <a:t>% == 0 </a:t>
            </a:r>
            <a:r>
              <a:rPr lang="fr-FR" sz="1200" dirty="0" err="1"/>
              <a:t>goto</a:t>
            </a:r>
            <a:r>
              <a:rPr lang="fr-FR" sz="1200" dirty="0"/>
              <a:t> </a:t>
            </a:r>
            <a:r>
              <a:rPr lang="fr-FR" sz="1200" dirty="0" err="1"/>
              <a:t>success</a:t>
            </a:r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:</a:t>
            </a:r>
            <a:r>
              <a:rPr lang="fr-FR" sz="1200" dirty="0" err="1"/>
              <a:t>failed</a:t>
            </a:r>
            <a:endParaRPr lang="fr-FR" sz="1200" dirty="0"/>
          </a:p>
          <a:p>
            <a:r>
              <a:rPr lang="fr-FR" sz="1200" dirty="0" err="1"/>
              <a:t>Echo</a:t>
            </a:r>
            <a:r>
              <a:rPr lang="fr-FR" sz="1200" dirty="0"/>
              <a:t> [</a:t>
            </a:r>
            <a:r>
              <a:rPr lang="fr-FR" sz="1200" dirty="0" err="1"/>
              <a:t>Failure</a:t>
            </a:r>
            <a:r>
              <a:rPr lang="fr-FR" sz="1200" dirty="0"/>
              <a:t>] </a:t>
            </a:r>
            <a:r>
              <a:rPr lang="fr-FR" sz="1200" dirty="0" err="1"/>
              <a:t>Didn't</a:t>
            </a:r>
            <a:r>
              <a:rPr lang="fr-FR" sz="1200" dirty="0"/>
              <a:t> </a:t>
            </a:r>
            <a:r>
              <a:rPr lang="fr-FR" sz="1200" dirty="0" err="1"/>
              <a:t>get</a:t>
            </a:r>
            <a:r>
              <a:rPr lang="fr-FR" sz="1200" dirty="0"/>
              <a:t> </a:t>
            </a:r>
            <a:r>
              <a:rPr lang="fr-FR" sz="1200" dirty="0" err="1"/>
              <a:t>answer</a:t>
            </a:r>
            <a:r>
              <a:rPr lang="fr-FR" sz="1200" dirty="0"/>
              <a:t> back &gt;&gt; log.txt</a:t>
            </a:r>
          </a:p>
          <a:p>
            <a:r>
              <a:rPr lang="fr-FR" sz="1200" dirty="0"/>
              <a:t>If "!/</a:t>
            </a:r>
            <a:r>
              <a:rPr lang="fr-FR" sz="1200" dirty="0" err="1"/>
              <a:t>expectedresult</a:t>
            </a:r>
            <a:r>
              <a:rPr lang="fr-FR" sz="1200" dirty="0"/>
              <a:t>!" == "</a:t>
            </a:r>
            <a:r>
              <a:rPr lang="fr-FR" sz="1200" dirty="0" err="1"/>
              <a:t>Failure</a:t>
            </a:r>
            <a:r>
              <a:rPr lang="fr-FR" sz="1200" dirty="0"/>
              <a:t>" </a:t>
            </a:r>
            <a:r>
              <a:rPr lang="fr-FR" sz="1200" dirty="0" err="1"/>
              <a:t>echo</a:t>
            </a:r>
            <a:r>
              <a:rPr lang="fr-FR" sz="1200" dirty="0"/>
              <a:t> [</a:t>
            </a:r>
            <a:r>
              <a:rPr lang="fr-FR" sz="1200" dirty="0" err="1"/>
              <a:t>Success</a:t>
            </a:r>
            <a:r>
              <a:rPr lang="fr-FR" sz="1200" dirty="0"/>
              <a:t>] </a:t>
            </a:r>
            <a:r>
              <a:rPr lang="fr-FR" sz="1200" dirty="0" err="1"/>
              <a:t>we</a:t>
            </a:r>
            <a:r>
              <a:rPr lang="fr-FR" sz="1200" dirty="0"/>
              <a:t> </a:t>
            </a:r>
            <a:r>
              <a:rPr lang="fr-FR" sz="1200" dirty="0" err="1"/>
              <a:t>expected</a:t>
            </a:r>
            <a:r>
              <a:rPr lang="fr-FR" sz="1200" dirty="0"/>
              <a:t> a "!/</a:t>
            </a:r>
            <a:r>
              <a:rPr lang="fr-FR" sz="1200" dirty="0" err="1"/>
              <a:t>expectedresult</a:t>
            </a:r>
            <a:r>
              <a:rPr lang="fr-FR" sz="1200" dirty="0"/>
              <a:t>!" &gt;&gt;log.txt</a:t>
            </a:r>
          </a:p>
          <a:p>
            <a:r>
              <a:rPr lang="fr-FR" sz="1200" dirty="0"/>
              <a:t>If "!/</a:t>
            </a:r>
            <a:r>
              <a:rPr lang="fr-FR" sz="1200" dirty="0" err="1"/>
              <a:t>expectedresult</a:t>
            </a:r>
            <a:r>
              <a:rPr lang="fr-FR" sz="1200" dirty="0"/>
              <a:t>!" == "</a:t>
            </a:r>
            <a:r>
              <a:rPr lang="fr-FR" sz="1200" dirty="0" err="1"/>
              <a:t>Success</a:t>
            </a:r>
            <a:r>
              <a:rPr lang="fr-FR" sz="1200" dirty="0"/>
              <a:t>" </a:t>
            </a:r>
            <a:r>
              <a:rPr lang="fr-FR" sz="1200" dirty="0" err="1"/>
              <a:t>echo</a:t>
            </a:r>
            <a:r>
              <a:rPr lang="fr-FR" sz="1200" dirty="0"/>
              <a:t> [</a:t>
            </a:r>
            <a:r>
              <a:rPr lang="fr-FR" sz="1200" dirty="0" err="1"/>
              <a:t>Failure</a:t>
            </a:r>
            <a:r>
              <a:rPr lang="fr-FR" sz="1200" dirty="0"/>
              <a:t>] </a:t>
            </a:r>
            <a:r>
              <a:rPr lang="fr-FR" sz="1200" dirty="0" err="1"/>
              <a:t>we</a:t>
            </a:r>
            <a:r>
              <a:rPr lang="fr-FR" sz="1200" dirty="0"/>
              <a:t> </a:t>
            </a:r>
            <a:r>
              <a:rPr lang="fr-FR" sz="1200" dirty="0" err="1"/>
              <a:t>expected</a:t>
            </a:r>
            <a:r>
              <a:rPr lang="fr-FR" sz="1200" dirty="0"/>
              <a:t> a "!/</a:t>
            </a:r>
            <a:r>
              <a:rPr lang="fr-FR" sz="1200" dirty="0" err="1"/>
              <a:t>expectedresult</a:t>
            </a:r>
            <a:r>
              <a:rPr lang="fr-FR" sz="1200" dirty="0"/>
              <a:t>!" &gt;&gt;log.txt</a:t>
            </a:r>
          </a:p>
          <a:p>
            <a:r>
              <a:rPr lang="fr-FR" sz="1200" dirty="0"/>
              <a:t>If "!/</a:t>
            </a:r>
            <a:r>
              <a:rPr lang="fr-FR" sz="1200" dirty="0" err="1"/>
              <a:t>expectedresult</a:t>
            </a:r>
            <a:r>
              <a:rPr lang="fr-FR" sz="1200" dirty="0"/>
              <a:t>!" == "</a:t>
            </a:r>
            <a:r>
              <a:rPr lang="fr-FR" sz="1200" dirty="0" err="1"/>
              <a:t>Success</a:t>
            </a:r>
            <a:r>
              <a:rPr lang="fr-FR" sz="1200" dirty="0"/>
              <a:t>" Exit 1 &gt;&gt;log.txt</a:t>
            </a:r>
          </a:p>
          <a:p>
            <a:r>
              <a:rPr lang="fr-FR" sz="1200" dirty="0"/>
              <a:t>Exit 0</a:t>
            </a:r>
          </a:p>
          <a:p>
            <a:r>
              <a:rPr lang="fr-FR" sz="1200" dirty="0" err="1"/>
              <a:t>Goto</a:t>
            </a:r>
            <a:r>
              <a:rPr lang="fr-FR" sz="1200" dirty="0"/>
              <a:t> end</a:t>
            </a:r>
          </a:p>
          <a:p>
            <a:endParaRPr lang="fr-FR" sz="1200" dirty="0"/>
          </a:p>
          <a:p>
            <a:r>
              <a:rPr lang="fr-FR" sz="1200" dirty="0"/>
              <a:t>:</a:t>
            </a:r>
            <a:r>
              <a:rPr lang="fr-FR" sz="1200" dirty="0" err="1"/>
              <a:t>success</a:t>
            </a:r>
            <a:endParaRPr lang="fr-FR" sz="1200" dirty="0"/>
          </a:p>
          <a:p>
            <a:r>
              <a:rPr lang="fr-FR" sz="1200" dirty="0" err="1"/>
              <a:t>Echo</a:t>
            </a:r>
            <a:r>
              <a:rPr lang="fr-FR" sz="1200" dirty="0"/>
              <a:t> [</a:t>
            </a:r>
            <a:r>
              <a:rPr lang="fr-FR" sz="1200" dirty="0" err="1"/>
              <a:t>Success</a:t>
            </a:r>
            <a:r>
              <a:rPr lang="fr-FR" sz="1200" dirty="0"/>
              <a:t>] Server </a:t>
            </a:r>
            <a:r>
              <a:rPr lang="fr-FR" sz="1200" dirty="0" err="1"/>
              <a:t>answered</a:t>
            </a:r>
            <a:r>
              <a:rPr lang="fr-FR" sz="1200" dirty="0"/>
              <a:t> &gt;&gt; log.txt</a:t>
            </a:r>
          </a:p>
          <a:p>
            <a:r>
              <a:rPr lang="fr-FR" sz="1200" dirty="0"/>
              <a:t>If "!/</a:t>
            </a:r>
            <a:r>
              <a:rPr lang="fr-FR" sz="1200" dirty="0" err="1"/>
              <a:t>expectedresult</a:t>
            </a:r>
            <a:r>
              <a:rPr lang="fr-FR" sz="1200" dirty="0"/>
              <a:t>!" == "</a:t>
            </a:r>
            <a:r>
              <a:rPr lang="fr-FR" sz="1200" dirty="0" err="1"/>
              <a:t>Failure</a:t>
            </a:r>
            <a:r>
              <a:rPr lang="fr-FR" sz="1200" dirty="0"/>
              <a:t>" </a:t>
            </a:r>
            <a:r>
              <a:rPr lang="fr-FR" sz="1200" dirty="0" err="1"/>
              <a:t>echo</a:t>
            </a:r>
            <a:r>
              <a:rPr lang="fr-FR" sz="1200" dirty="0"/>
              <a:t> [</a:t>
            </a:r>
            <a:r>
              <a:rPr lang="fr-FR" sz="1200" dirty="0" err="1"/>
              <a:t>Failure</a:t>
            </a:r>
            <a:r>
              <a:rPr lang="fr-FR" sz="1200" dirty="0"/>
              <a:t>] </a:t>
            </a:r>
            <a:r>
              <a:rPr lang="fr-FR" sz="1200" dirty="0" err="1"/>
              <a:t>we</a:t>
            </a:r>
            <a:r>
              <a:rPr lang="fr-FR" sz="1200" dirty="0"/>
              <a:t> </a:t>
            </a:r>
            <a:r>
              <a:rPr lang="fr-FR" sz="1200" dirty="0" err="1"/>
              <a:t>expected</a:t>
            </a:r>
            <a:r>
              <a:rPr lang="fr-FR" sz="1200" dirty="0"/>
              <a:t> a "!/</a:t>
            </a:r>
            <a:r>
              <a:rPr lang="fr-FR" sz="1200" dirty="0" err="1"/>
              <a:t>expectedresult</a:t>
            </a:r>
            <a:r>
              <a:rPr lang="fr-FR" sz="1200" dirty="0"/>
              <a:t>!" &gt;&gt;log.txt</a:t>
            </a:r>
          </a:p>
          <a:p>
            <a:r>
              <a:rPr lang="fr-FR" sz="1200" dirty="0"/>
              <a:t>If "!/</a:t>
            </a:r>
            <a:r>
              <a:rPr lang="fr-FR" sz="1200" dirty="0" err="1"/>
              <a:t>expectedresult</a:t>
            </a:r>
            <a:r>
              <a:rPr lang="fr-FR" sz="1200" dirty="0"/>
              <a:t>!" == "</a:t>
            </a:r>
            <a:r>
              <a:rPr lang="fr-FR" sz="1200" dirty="0" err="1"/>
              <a:t>Success</a:t>
            </a:r>
            <a:r>
              <a:rPr lang="fr-FR" sz="1200" dirty="0"/>
              <a:t>" </a:t>
            </a:r>
            <a:r>
              <a:rPr lang="fr-FR" sz="1200" dirty="0" err="1"/>
              <a:t>echo</a:t>
            </a:r>
            <a:r>
              <a:rPr lang="fr-FR" sz="1200" dirty="0"/>
              <a:t> [</a:t>
            </a:r>
            <a:r>
              <a:rPr lang="fr-FR" sz="1200" dirty="0" err="1"/>
              <a:t>Success</a:t>
            </a:r>
            <a:r>
              <a:rPr lang="fr-FR" sz="1200" dirty="0"/>
              <a:t>] </a:t>
            </a:r>
            <a:r>
              <a:rPr lang="fr-FR" sz="1200" dirty="0" err="1"/>
              <a:t>we</a:t>
            </a:r>
            <a:r>
              <a:rPr lang="fr-FR" sz="1200" dirty="0"/>
              <a:t> </a:t>
            </a:r>
            <a:r>
              <a:rPr lang="fr-FR" sz="1200" dirty="0" err="1"/>
              <a:t>expected</a:t>
            </a:r>
            <a:r>
              <a:rPr lang="fr-FR" sz="1200" dirty="0"/>
              <a:t> a "!/</a:t>
            </a:r>
            <a:r>
              <a:rPr lang="fr-FR" sz="1200" dirty="0" err="1"/>
              <a:t>expectedresult</a:t>
            </a:r>
            <a:r>
              <a:rPr lang="fr-FR" sz="1200" dirty="0"/>
              <a:t>!" &gt;&gt;log.txt</a:t>
            </a:r>
          </a:p>
          <a:p>
            <a:r>
              <a:rPr lang="fr-FR" sz="1200" dirty="0"/>
              <a:t>If "!/</a:t>
            </a:r>
            <a:r>
              <a:rPr lang="fr-FR" sz="1200" dirty="0" err="1"/>
              <a:t>expectedresult</a:t>
            </a:r>
            <a:r>
              <a:rPr lang="fr-FR" sz="1200" dirty="0"/>
              <a:t>!" == "</a:t>
            </a:r>
            <a:r>
              <a:rPr lang="fr-FR" sz="1200" dirty="0" err="1"/>
              <a:t>Failure</a:t>
            </a:r>
            <a:r>
              <a:rPr lang="fr-FR" sz="1200" dirty="0"/>
              <a:t>" Exit 1 &gt;&gt;log.txt</a:t>
            </a:r>
          </a:p>
          <a:p>
            <a:r>
              <a:rPr lang="fr-FR" sz="1200" dirty="0" err="1"/>
              <a:t>echo</a:t>
            </a:r>
            <a:r>
              <a:rPr lang="fr-FR" sz="1200" dirty="0"/>
              <a:t>. &gt;&gt;log.txt</a:t>
            </a:r>
          </a:p>
          <a:p>
            <a:r>
              <a:rPr lang="fr-FR" sz="1200" dirty="0" err="1"/>
              <a:t>echo</a:t>
            </a:r>
            <a:r>
              <a:rPr lang="fr-FR" sz="1200" dirty="0"/>
              <a:t> Exit 0 &gt;&gt;log.txt</a:t>
            </a:r>
          </a:p>
          <a:p>
            <a:r>
              <a:rPr lang="fr-FR" sz="1200" dirty="0"/>
              <a:t>Exit 0</a:t>
            </a:r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:end</a:t>
            </a:r>
            <a:endParaRPr lang="fr-FR" sz="1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451599" y="139700"/>
            <a:ext cx="5537201" cy="6515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	</a:t>
            </a: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Add the 2 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params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and set default values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Modify the curl command line to use the port parameter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Change the exit logic to state that we succeed and expected a failure then this failed (and the contrary)</a:t>
            </a:r>
          </a:p>
          <a:p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88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451599" y="760412"/>
            <a:ext cx="5537201" cy="5894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Re-run the test and it all come as success 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4" y="760412"/>
            <a:ext cx="62388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999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5156199" y="2220912"/>
            <a:ext cx="6808273" cy="3924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Getinfo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must fail in test case 3,  as the address “192,168,10,101” is not reachable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	It does so,  as stated in the message</a:t>
            </a: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But we expected it to fail (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expectedresulkt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 = Failure) so the test case is a success </a:t>
            </a: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Our session has a  progress= 100% and a result = 100% </a:t>
            </a:r>
          </a:p>
          <a:p>
            <a:pPr marL="457200" lvl="1" indent="0">
              <a:buNone/>
            </a:pPr>
            <a:r>
              <a:rPr lang="en-US" b="1" u="sng" dirty="0">
                <a:solidFill>
                  <a:schemeClr val="accent1"/>
                </a:solidFill>
                <a:latin typeface="Century Gothic" pitchFamily="34" charset="0"/>
              </a:rPr>
              <a:t>Our test is Ready for prime time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4" y="114300"/>
            <a:ext cx="9953626" cy="2106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078412"/>
            <a:ext cx="53244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2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23493" y="788473"/>
            <a:ext cx="8555149" cy="1865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dirty="0"/>
              <a:t>Using “</a:t>
            </a:r>
            <a:r>
              <a:rPr lang="en-US" sz="3600" dirty="0" err="1"/>
              <a:t>params</a:t>
            </a:r>
            <a:r>
              <a:rPr lang="en-US" sz="3600" dirty="0"/>
              <a:t>” as input to scripts is common to all Launchers … for test framework that expect data as  input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Check the documentation for the launcher you use: </a:t>
            </a:r>
            <a:r>
              <a:rPr lang="en-US" sz="3600" dirty="0">
                <a:hlinkClick r:id="rId2"/>
              </a:rPr>
              <a:t>http://www.xqual.com/documentation/launchers/introduction.html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750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6553200" y="236832"/>
            <a:ext cx="51308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Associate the category to a Launcher</a:t>
            </a: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There are many launchers ( &gt; 75 as of 3.0), out of the box  </a:t>
            </a: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And you can easily create your own ones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Here we use a special launcher*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Century Gothic" pitchFamily="34" charset="0"/>
              </a:rPr>
              <a:t>bat_with_params_vcs</a:t>
            </a:r>
            <a:endParaRPr lang="en-US" sz="2800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496710"/>
            <a:ext cx="6257925" cy="2283297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55587" y="4641850"/>
            <a:ext cx="6159500" cy="1974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entury Gothic" pitchFamily="34" charset="0"/>
              </a:rPr>
              <a:t>*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entury Gothic" pitchFamily="34" charset="0"/>
              </a:rPr>
              <a:t>This specific launcher allows running Windows batch scripts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entury Gothic" pitchFamily="34" charset="0"/>
              </a:rPr>
              <a:t>We created it based on the standard “bat” launcher  to demonstrate how one can adapt any launcher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Century Gothic" pitchFamily="34" charset="0"/>
              </a:rPr>
              <a:t>you can get it from </a:t>
            </a:r>
            <a:r>
              <a:rPr lang="en-US" sz="1800" dirty="0">
                <a:solidFill>
                  <a:schemeClr val="accent1"/>
                </a:solidFill>
                <a:latin typeface="Century Gothic" pitchFamily="34" charset="0"/>
                <a:hlinkClick r:id="rId4"/>
              </a:rPr>
              <a:t>support@xqual.com</a:t>
            </a:r>
            <a:endParaRPr lang="en-US" sz="18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05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57950" y="567032"/>
            <a:ext cx="5226050" cy="598616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Using attributes 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Updating your scripts from a Version Control system  (e.g. GIT)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1" y="1429146"/>
            <a:ext cx="5128603" cy="41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78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2500" y="1625600"/>
            <a:ext cx="7581900" cy="6463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endParaRPr lang="en-US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606702"/>
            <a:ext cx="8552869" cy="3768047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5330825" y="773112"/>
            <a:ext cx="6324600" cy="60848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“Attributes” are defined and assigned to test (not to test case)</a:t>
            </a:r>
          </a:p>
          <a:p>
            <a:pPr marL="457200" lvl="1" indent="0">
              <a:buNone/>
            </a:pPr>
            <a:endParaRPr lang="en-US" b="1" u="sng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r>
              <a:rPr lang="en-US" b="1" u="sng" dirty="0">
                <a:solidFill>
                  <a:schemeClr val="accent1"/>
                </a:solidFill>
                <a:latin typeface="Century Gothic" pitchFamily="34" charset="0"/>
              </a:rPr>
              <a:t>Here we use 6 attributes</a:t>
            </a:r>
          </a:p>
          <a:p>
            <a:pPr marL="457200" lvl="1" indent="0">
              <a:buNone/>
            </a:pPr>
            <a:endParaRPr lang="en-US" b="1" u="sng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b="1" u="sng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b="1" u="sng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b="1" u="sng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b="1" u="sng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b="1" u="sng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b="1" u="sng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There are defined and set in a similar fashion as for “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Params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” (used for test cases)</a:t>
            </a:r>
          </a:p>
          <a:p>
            <a:pPr marL="457200" lvl="1" indent="0">
              <a:buNone/>
            </a:pPr>
            <a:r>
              <a:rPr lang="en-US" b="1" u="sng" dirty="0">
                <a:solidFill>
                  <a:schemeClr val="accent1"/>
                </a:solidFill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519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2500" y="1625600"/>
            <a:ext cx="7581900" cy="6463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endParaRPr lang="en-US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425450"/>
            <a:ext cx="5448300" cy="2400300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5074276" y="773112"/>
            <a:ext cx="6581149" cy="60848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Here, we use these “attributes” to provide the launcher with enough information to:</a:t>
            </a:r>
          </a:p>
          <a:p>
            <a:pPr marL="457200" lvl="1" indent="0">
              <a:buNone/>
            </a:pPr>
            <a:endParaRPr lang="en-US" b="1" u="sng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Identify where is the origin GIT repository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Clone the repository on the target test machine (if it is not already)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Or update it, if it is already cloned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Place the required test files / test data in the target “Root path/test path/”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work is done using a modifiable script that is called by the launcher before any test run</a:t>
            </a: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33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91673" y="111617"/>
            <a:ext cx="10524544" cy="1865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dirty="0"/>
              <a:t>Using this …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are always sure to use the latest scripts and data stored in a VCS (GIT in this example)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can use a new test machine (agent) without having to first deploy all scripts. It will be populated at run time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Each customer can adapt the script to its specific security constraints 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357261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2500" y="1625600"/>
            <a:ext cx="7581900" cy="6463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endParaRPr lang="en-US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5851525" cy="3600450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5381625" y="448282"/>
            <a:ext cx="6810375" cy="60848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 “attributes” we use are all prefixed by ‘</a:t>
            </a:r>
            <a:r>
              <a:rPr lang="en-US" dirty="0" err="1">
                <a:solidFill>
                  <a:schemeClr val="accent1"/>
                </a:solidFill>
                <a:latin typeface="Century Gothic" pitchFamily="34" charset="0"/>
              </a:rPr>
              <a:t>Com.xqual</a:t>
            </a: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’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Then for the Version Control System we have a set of attributes .VCS”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	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Repopath.name is the repo root</a:t>
            </a:r>
          </a:p>
          <a:p>
            <a:pPr lvl="2"/>
            <a:r>
              <a:rPr lang="en-US" sz="1600" dirty="0">
                <a:solidFill>
                  <a:schemeClr val="accent1"/>
                </a:solidFill>
                <a:latin typeface="Century Gothic" pitchFamily="34" charset="0"/>
              </a:rPr>
              <a:t>here it is a local root “c:”</a:t>
            </a:r>
          </a:p>
          <a:p>
            <a:pPr lvl="2"/>
            <a:r>
              <a:rPr lang="en-US" sz="1600" dirty="0">
                <a:solidFill>
                  <a:schemeClr val="accent1"/>
                </a:solidFill>
                <a:latin typeface="Century Gothic" pitchFamily="34" charset="0"/>
              </a:rPr>
              <a:t>But it could </a:t>
            </a:r>
            <a:r>
              <a:rPr lang="en-US" sz="1600" dirty="0" err="1">
                <a:solidFill>
                  <a:schemeClr val="accent1"/>
                </a:solidFill>
                <a:latin typeface="Century Gothic" pitchFamily="34" charset="0"/>
              </a:rPr>
              <a:t>ba</a:t>
            </a:r>
            <a:r>
              <a:rPr lang="en-US" sz="1600" dirty="0">
                <a:solidFill>
                  <a:schemeClr val="accent1"/>
                </a:solidFill>
                <a:latin typeface="Century Gothic" pitchFamily="34" charset="0"/>
              </a:rPr>
              <a:t> standard </a:t>
            </a:r>
            <a:r>
              <a:rPr lang="en-US" sz="1600" dirty="0" err="1">
                <a:solidFill>
                  <a:schemeClr val="accent1"/>
                </a:solidFill>
                <a:latin typeface="Century Gothic" pitchFamily="34" charset="0"/>
              </a:rPr>
              <a:t>git</a:t>
            </a:r>
            <a:r>
              <a:rPr lang="en-US" sz="1600" dirty="0">
                <a:solidFill>
                  <a:schemeClr val="accent1"/>
                </a:solidFill>
                <a:latin typeface="Century Gothic" pitchFamily="34" charset="0"/>
              </a:rPr>
              <a:t>:\\</a:t>
            </a:r>
          </a:p>
          <a:p>
            <a:pPr lvl="1"/>
            <a:r>
              <a:rPr lang="en-US" sz="2000" dirty="0" err="1">
                <a:solidFill>
                  <a:schemeClr val="accent1"/>
                </a:solidFill>
                <a:latin typeface="Century Gothic" pitchFamily="34" charset="0"/>
              </a:rPr>
              <a:t>Repopath.reponame</a:t>
            </a:r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 is the specific repository</a:t>
            </a:r>
          </a:p>
          <a:p>
            <a:pPr lvl="2"/>
            <a:r>
              <a:rPr lang="en-US" sz="1600" dirty="0">
                <a:solidFill>
                  <a:schemeClr val="accent1"/>
                </a:solidFill>
                <a:latin typeface="Century Gothic" pitchFamily="34" charset="0"/>
              </a:rPr>
              <a:t>here it is a repo named “</a:t>
            </a:r>
            <a:r>
              <a:rPr lang="en-US" sz="1600" dirty="0" err="1">
                <a:solidFill>
                  <a:schemeClr val="accent1"/>
                </a:solidFill>
                <a:latin typeface="Century Gothic" pitchFamily="34" charset="0"/>
              </a:rPr>
              <a:t>agitrepo</a:t>
            </a:r>
            <a:r>
              <a:rPr lang="en-US" sz="1600" dirty="0">
                <a:solidFill>
                  <a:schemeClr val="accent1"/>
                </a:solidFill>
                <a:latin typeface="Century Gothic" pitchFamily="34" charset="0"/>
              </a:rPr>
              <a:t>”</a:t>
            </a:r>
          </a:p>
          <a:p>
            <a:pPr lvl="1"/>
            <a:r>
              <a:rPr lang="en-US" sz="2000" dirty="0" err="1">
                <a:solidFill>
                  <a:schemeClr val="accent1"/>
                </a:solidFill>
                <a:latin typeface="Century Gothic" pitchFamily="34" charset="0"/>
              </a:rPr>
              <a:t>Repopath.files</a:t>
            </a:r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 defines the files that are copy</a:t>
            </a:r>
          </a:p>
          <a:p>
            <a:pPr lvl="2"/>
            <a:r>
              <a:rPr lang="en-US" sz="1600" dirty="0">
                <a:solidFill>
                  <a:schemeClr val="accent1"/>
                </a:solidFill>
                <a:latin typeface="Century Gothic" pitchFamily="34" charset="0"/>
              </a:rPr>
              <a:t>here we wish to get all “*.bat” scripts files at once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Others attributes aren’t used in this demo</a:t>
            </a:r>
          </a:p>
          <a:p>
            <a:pPr lvl="1"/>
            <a:endParaRPr lang="en-US" sz="2000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38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9499" y="304800"/>
            <a:ext cx="10884973" cy="1865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dirty="0"/>
              <a:t>Our repo is “c:\</a:t>
            </a:r>
            <a:r>
              <a:rPr lang="en-US" sz="3600" dirty="0" err="1"/>
              <a:t>agitrepo</a:t>
            </a:r>
            <a:r>
              <a:rPr lang="en-US" sz="3600" dirty="0"/>
              <a:t>”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Our destination on the test machine (agent) is :</a:t>
            </a:r>
          </a:p>
          <a:p>
            <a:pPr marL="0" indent="0">
              <a:buNone/>
            </a:pPr>
            <a:r>
              <a:rPr lang="en-US" sz="3600" dirty="0" err="1"/>
              <a:t>Root_path</a:t>
            </a:r>
            <a:r>
              <a:rPr lang="en-US" sz="3600" dirty="0"/>
              <a:t>\test path\</a:t>
            </a:r>
          </a:p>
          <a:p>
            <a:pPr marL="0" indent="0">
              <a:buNone/>
            </a:pPr>
            <a:r>
              <a:rPr lang="en-US" sz="3600" dirty="0"/>
              <a:t>	Here it is “c:\</a:t>
            </a:r>
            <a:r>
              <a:rPr lang="en-US" sz="3600" dirty="0" err="1"/>
              <a:t>My_scripts</a:t>
            </a:r>
            <a:r>
              <a:rPr lang="en-US" sz="3600" dirty="0"/>
              <a:t>”   as set in our 	configuration</a:t>
            </a:r>
          </a:p>
          <a:p>
            <a:pPr marL="0" indent="0">
              <a:buNone/>
            </a:pPr>
            <a:r>
              <a:rPr lang="en-US" sz="3600" dirty="0"/>
              <a:t>	The test path is empty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60406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9500" y="304800"/>
            <a:ext cx="10629900" cy="1865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After we run the test, so we will find all *.bat in the c:\my_script folder on the test machine</a:t>
            </a:r>
          </a:p>
          <a:p>
            <a:pPr marL="0" indent="0">
              <a:buNone/>
            </a:pPr>
            <a:r>
              <a:rPr lang="en-US" sz="3600" dirty="0"/>
              <a:t>And the cloned repo will be under this one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2833687"/>
            <a:ext cx="8054512" cy="3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290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5" y="111125"/>
            <a:ext cx="5838825" cy="3314700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5343525" y="383381"/>
            <a:ext cx="6848474" cy="60848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  <a:latin typeface="Century Gothic" pitchFamily="34" charset="0"/>
              </a:rPr>
              <a:t>If we add a file in the c:\agitrepo (local GIT  repository)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/>
              </a:solidFill>
              <a:latin typeface="Century Gothic" pitchFamily="34" charset="0"/>
            </a:endParaRP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Let say we add “a new test script.bat”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Then </a:t>
            </a:r>
            <a:r>
              <a:rPr lang="en-US" sz="2000" dirty="0" err="1">
                <a:solidFill>
                  <a:schemeClr val="accent1"/>
                </a:solidFill>
                <a:latin typeface="Century Gothic" pitchFamily="34" charset="0"/>
              </a:rPr>
              <a:t>git</a:t>
            </a:r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 add “a new test script.bat”</a:t>
            </a:r>
          </a:p>
          <a:p>
            <a:pPr lvl="1"/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then </a:t>
            </a:r>
            <a:r>
              <a:rPr lang="en-US" sz="2000" dirty="0" err="1">
                <a:solidFill>
                  <a:schemeClr val="accent1"/>
                </a:solidFill>
                <a:latin typeface="Century Gothic" pitchFamily="34" charset="0"/>
              </a:rPr>
              <a:t>git</a:t>
            </a:r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 commit –</a:t>
            </a:r>
            <a:r>
              <a:rPr lang="en-US" sz="2000" dirty="0" err="1">
                <a:solidFill>
                  <a:schemeClr val="accent1"/>
                </a:solidFill>
                <a:latin typeface="Century Gothic" pitchFamily="34" charset="0"/>
              </a:rPr>
              <a:t>m”added</a:t>
            </a:r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 a new script for demo”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Century Gothic" pitchFamily="34" charset="0"/>
              </a:rPr>
              <a:t>Run our test, then the c:\my_script will get this new test script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/>
              </a:solidFill>
              <a:latin typeface="Century Gothic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3698081"/>
            <a:ext cx="5029200" cy="133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175" y="4078287"/>
            <a:ext cx="57340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15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09800" y="1371600"/>
            <a:ext cx="8788400" cy="18651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b="1" u="sng" dirty="0"/>
              <a:t>Summary</a:t>
            </a:r>
            <a:r>
              <a:rPr lang="en-US" sz="3600" dirty="0"/>
              <a:t>: by setting  some attributes for one  test, the  launcher will execute a script that gather the needed files and place them to the destination on the target test machine (agent)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We recommend setting these attributes on a single test dedicated for that purpose, so that it can be reused</a:t>
            </a:r>
          </a:p>
        </p:txBody>
      </p:sp>
    </p:spTree>
    <p:extLst>
      <p:ext uri="{BB962C8B-B14F-4D97-AF65-F5344CB8AC3E}">
        <p14:creationId xmlns:p14="http://schemas.microsoft.com/office/powerpoint/2010/main" val="395467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7240587" y="567032"/>
            <a:ext cx="4748213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accent1"/>
                </a:solidFill>
                <a:latin typeface="Century Gothic" pitchFamily="34" charset="0"/>
              </a:rPr>
              <a:t>Under the category</a:t>
            </a:r>
          </a:p>
          <a:p>
            <a:r>
              <a:rPr lang="en-US" sz="3200">
                <a:solidFill>
                  <a:schemeClr val="accent1"/>
                </a:solidFill>
                <a:latin typeface="Century Gothic" pitchFamily="34" charset="0"/>
              </a:rPr>
              <a:t>Create at least one ‘folder’</a:t>
            </a:r>
          </a:p>
          <a:p>
            <a:endParaRPr lang="en-US" sz="320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3200">
                <a:solidFill>
                  <a:schemeClr val="accent1"/>
                </a:solidFill>
                <a:latin typeface="Century Gothic" pitchFamily="34" charset="0"/>
              </a:rPr>
              <a:t>Here we created</a:t>
            </a:r>
          </a:p>
          <a:p>
            <a:pPr lvl="1"/>
            <a:r>
              <a:rPr lang="en-US" sz="2800">
                <a:solidFill>
                  <a:schemeClr val="accent1"/>
                </a:solidFill>
                <a:latin typeface="Century Gothic" pitchFamily="34" charset="0"/>
              </a:rPr>
              <a:t>‘Common to all projects’</a:t>
            </a:r>
          </a:p>
          <a:p>
            <a:pPr lvl="1"/>
            <a:r>
              <a:rPr lang="en-US" sz="2800">
                <a:solidFill>
                  <a:schemeClr val="accent1"/>
                </a:solidFill>
                <a:latin typeface="Century Gothic" pitchFamily="34" charset="0"/>
              </a:rPr>
              <a:t>‘Project demo 1’ </a:t>
            </a:r>
          </a:p>
          <a:p>
            <a:pPr lvl="1"/>
            <a:r>
              <a:rPr lang="en-US" sz="2800">
                <a:solidFill>
                  <a:schemeClr val="accent1"/>
                </a:solidFill>
                <a:latin typeface="Century Gothic" pitchFamily="34" charset="0"/>
              </a:rPr>
              <a:t>and ‘Project demo 2</a:t>
            </a:r>
          </a:p>
          <a:p>
            <a:pPr lvl="1"/>
            <a:endParaRPr lang="en-US" sz="280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0827" y="4883151"/>
            <a:ext cx="11710717" cy="19748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chemeClr val="accent1"/>
                </a:solidFill>
                <a:latin typeface="Century Gothic" pitchFamily="34" charset="0"/>
              </a:rPr>
              <a:t>Note about ‘Common to all projects’ folder </a:t>
            </a:r>
          </a:p>
          <a:p>
            <a:r>
              <a:rPr lang="en-US" sz="1800" dirty="0">
                <a:solidFill>
                  <a:schemeClr val="accent1"/>
                </a:solidFill>
                <a:latin typeface="Century Gothic" pitchFamily="34" charset="0"/>
              </a:rPr>
              <a:t>we recommend to create folders that contain tests that are </a:t>
            </a:r>
            <a:r>
              <a:rPr lang="en-US" sz="1800" b="1" u="sng" dirty="0">
                <a:solidFill>
                  <a:schemeClr val="accent1"/>
                </a:solidFill>
                <a:latin typeface="Century Gothic" pitchFamily="34" charset="0"/>
              </a:rPr>
              <a:t>common to multiple projects </a:t>
            </a:r>
            <a:r>
              <a:rPr lang="en-US" sz="1800" dirty="0">
                <a:solidFill>
                  <a:schemeClr val="accent1"/>
                </a:solidFill>
                <a:latin typeface="Century Gothic" pitchFamily="34" charset="0"/>
              </a:rPr>
              <a:t>or that can </a:t>
            </a:r>
            <a:r>
              <a:rPr lang="en-US" sz="1800" b="1" u="sng" dirty="0">
                <a:solidFill>
                  <a:schemeClr val="accent1"/>
                </a:solidFill>
                <a:latin typeface="Century Gothic" pitchFamily="34" charset="0"/>
              </a:rPr>
              <a:t>serve as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Century Gothic" pitchFamily="34" charset="0"/>
              </a:rPr>
              <a:t>This favors </a:t>
            </a:r>
            <a:r>
              <a:rPr lang="en-US" sz="1800" b="1" dirty="0">
                <a:solidFill>
                  <a:schemeClr val="accent1"/>
                </a:solidFill>
                <a:latin typeface="Century Gothic" pitchFamily="34" charset="0"/>
              </a:rPr>
              <a:t>reusability</a:t>
            </a:r>
            <a:r>
              <a:rPr lang="en-US" sz="1800" dirty="0">
                <a:solidFill>
                  <a:schemeClr val="accent1"/>
                </a:solidFill>
                <a:latin typeface="Century Gothic" pitchFamily="34" charset="0"/>
              </a:rPr>
              <a:t> and </a:t>
            </a:r>
            <a:r>
              <a:rPr lang="en-US" sz="1800" b="1" dirty="0">
                <a:solidFill>
                  <a:schemeClr val="accent1"/>
                </a:solidFill>
                <a:latin typeface="Century Gothic" pitchFamily="34" charset="0"/>
              </a:rPr>
              <a:t>capitalization</a:t>
            </a:r>
            <a:r>
              <a:rPr lang="en-US" sz="1800" dirty="0">
                <a:solidFill>
                  <a:schemeClr val="accent1"/>
                </a:solidFill>
                <a:latin typeface="Century Gothic" pitchFamily="34" charset="0"/>
              </a:rPr>
              <a:t> , avoiding to get many time the same test redefined in multiple projects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7" y="1354964"/>
            <a:ext cx="6989760" cy="20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Add a test</a:t>
            </a: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The ‘test name’ </a:t>
            </a:r>
            <a:r>
              <a:rPr lang="en-US" sz="3200" b="1" u="sng" dirty="0">
                <a:solidFill>
                  <a:schemeClr val="accent1"/>
                </a:solidFill>
                <a:latin typeface="Century Gothic" pitchFamily="34" charset="0"/>
              </a:rPr>
              <a:t>MUST</a:t>
            </a:r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 match the  real  physical ‘test script name’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Here we have ‘</a:t>
            </a:r>
            <a:r>
              <a:rPr lang="en-US" sz="3200" dirty="0" err="1">
                <a:solidFill>
                  <a:schemeClr val="accent1"/>
                </a:solidFill>
                <a:latin typeface="Century Gothic" pitchFamily="34" charset="0"/>
              </a:rPr>
              <a:t>TestCurlXstudioGetInfo</a:t>
            </a:r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’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On the test agent we will need this script ‘TestCurlXstudioGetInfo.bat’</a:t>
            </a:r>
            <a:endParaRPr lang="en-US" sz="28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7" y="1378890"/>
            <a:ext cx="6067425" cy="12287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87" y="3276600"/>
            <a:ext cx="5991225" cy="2743200"/>
          </a:xfrm>
          <a:prstGeom prst="rect">
            <a:avLst/>
          </a:prstGeom>
        </p:spPr>
      </p:pic>
      <p:cxnSp>
        <p:nvCxnSpPr>
          <p:cNvPr id="7" name="Connecteur : en arc 6"/>
          <p:cNvCxnSpPr/>
          <p:nvPr/>
        </p:nvCxnSpPr>
        <p:spPr>
          <a:xfrm rot="16200000" flipH="1">
            <a:off x="1295400" y="3225800"/>
            <a:ext cx="3149600" cy="457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7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22500" y="1625600"/>
            <a:ext cx="7581900" cy="64633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228600" indent="-228600" defTabSz="914400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3200">
                <a:solidFill>
                  <a:schemeClr val="accent1"/>
                </a:solidFill>
                <a:latin typeface="Century Gothic" pitchFamily="34" charset="0"/>
              </a:defRPr>
            </a:lvl1pPr>
            <a:lvl2pPr marL="685800" lvl="1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800">
                <a:solidFill>
                  <a:schemeClr val="accent1"/>
                </a:solidFill>
                <a:latin typeface="Century Gothic" pitchFamily="34" charset="0"/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</a:lvl5pPr>
            <a:lvl6pPr marL="2514600" indent="-228600" defTabSz="914400">
              <a:spcBef>
                <a:spcPct val="20000"/>
              </a:spcBef>
              <a:buFont typeface="Wingdings 2" pitchFamily="18" charset="2"/>
              <a:buChar char=""/>
            </a:lvl6pPr>
            <a:lvl7pPr marL="2971800" indent="-228600" defTabSz="914400">
              <a:spcBef>
                <a:spcPct val="20000"/>
              </a:spcBef>
              <a:buFont typeface="Wingdings 2" pitchFamily="18" charset="2"/>
              <a:buChar char=""/>
            </a:lvl7pPr>
            <a:lvl8pPr marL="3429000" indent="-228600" defTabSz="914400">
              <a:spcBef>
                <a:spcPct val="20000"/>
              </a:spcBef>
              <a:buFont typeface="Wingdings 2" pitchFamily="18" charset="2"/>
              <a:buChar char=""/>
            </a:lvl8pPr>
            <a:lvl9pPr marL="3886200" indent="-228600" defTabSz="914400">
              <a:spcBef>
                <a:spcPct val="20000"/>
              </a:spcBef>
              <a:buFont typeface="Wingdings 2" pitchFamily="18" charset="2"/>
              <a:buChar char=""/>
            </a:lvl9pPr>
          </a:lstStyle>
          <a:p>
            <a:pPr marL="0" indent="0">
              <a:buNone/>
            </a:pPr>
            <a:r>
              <a:rPr lang="en-US" sz="3600" dirty="0"/>
              <a:t>We’ll see, in the second part of this presentation, that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we can deploy the scripts on any agent (test machine) at run time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</a:p>
          <a:p>
            <a:pPr marL="0" indent="0">
              <a:buNone/>
            </a:pPr>
            <a:r>
              <a:rPr lang="en-US" sz="3600" dirty="0"/>
              <a:t>using  a central repository (GIT, </a:t>
            </a:r>
            <a:r>
              <a:rPr lang="en-US" sz="3600" dirty="0" err="1"/>
              <a:t>SubVersioN</a:t>
            </a:r>
            <a:r>
              <a:rPr lang="en-US" sz="3600" dirty="0"/>
              <a:t>, or a SMB share)</a:t>
            </a:r>
          </a:p>
        </p:txBody>
      </p:sp>
    </p:spTree>
    <p:extLst>
      <p:ext uri="{BB962C8B-B14F-4D97-AF65-F5344CB8AC3E}">
        <p14:creationId xmlns:p14="http://schemas.microsoft.com/office/powerpoint/2010/main" val="241839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6845301" y="160632"/>
            <a:ext cx="5143500" cy="59861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Add a test case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Use any name that is useful for you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Here we have ‘</a:t>
            </a:r>
            <a:r>
              <a:rPr lang="en-US" sz="3200" dirty="0" err="1">
                <a:solidFill>
                  <a:schemeClr val="accent1"/>
                </a:solidFill>
                <a:latin typeface="Century Gothic" pitchFamily="34" charset="0"/>
              </a:rPr>
              <a:t>Getinfo</a:t>
            </a:r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 using an IP address’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entury Gothic" pitchFamily="34" charset="0"/>
              </a:rPr>
              <a:t>Always get some description to understand the goals and limitations of your test case</a:t>
            </a: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sz="3200" dirty="0">
              <a:solidFill>
                <a:schemeClr val="accent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495300"/>
            <a:ext cx="6486525" cy="6019800"/>
          </a:xfrm>
          <a:prstGeom prst="rect">
            <a:avLst/>
          </a:prstGeom>
        </p:spPr>
      </p:pic>
      <p:cxnSp>
        <p:nvCxnSpPr>
          <p:cNvPr id="8" name="Connecteur : en arc 7"/>
          <p:cNvCxnSpPr/>
          <p:nvPr/>
        </p:nvCxnSpPr>
        <p:spPr>
          <a:xfrm rot="10800000" flipV="1">
            <a:off x="2946400" y="3619500"/>
            <a:ext cx="4229100" cy="24765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49132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935</TotalTime>
  <Words>2804</Words>
  <Application>Microsoft Office PowerPoint</Application>
  <PresentationFormat>Grand écran</PresentationFormat>
  <Paragraphs>484</Paragraphs>
  <Slides>58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Wingdings 2</vt:lpstr>
      <vt:lpstr>HDOfficeLightV0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and Team Management</dc:title>
  <dc:creator>Paccaud Pascal</dc:creator>
  <cp:lastModifiedBy>pascal paccaud</cp:lastModifiedBy>
  <cp:revision>112</cp:revision>
  <cp:lastPrinted>2017-01-10T11:08:00Z</cp:lastPrinted>
  <dcterms:created xsi:type="dcterms:W3CDTF">2017-01-03T13:11:03Z</dcterms:created>
  <dcterms:modified xsi:type="dcterms:W3CDTF">2017-01-27T14:18:39Z</dcterms:modified>
</cp:coreProperties>
</file>