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4" r:id="rId2"/>
    <p:sldId id="262" r:id="rId3"/>
    <p:sldId id="263" r:id="rId4"/>
    <p:sldId id="261" r:id="rId5"/>
    <p:sldId id="259" r:id="rId6"/>
    <p:sldId id="260" r:id="rId7"/>
    <p:sldId id="257" r:id="rId8"/>
    <p:sldId id="258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1458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6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9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4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2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6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7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8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2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65E6A-83D3-40F5-96D5-DFA467CF835C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B4574-E8A0-4CC4-B72D-69E6F0D54B9B}" type="slidenum">
              <a:rPr lang="en-US" smtClean="0"/>
              <a:t>‹N°›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0916" y="77112"/>
            <a:ext cx="1260881" cy="103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102199" cy="4557486"/>
          </a:xfrm>
          <a:prstGeom prst="rect">
            <a:avLst/>
          </a:prstGeom>
        </p:spPr>
      </p:pic>
      <p:sp>
        <p:nvSpPr>
          <p:cNvPr id="2" name="Rectangle : coins arrondis 1"/>
          <p:cNvSpPr/>
          <p:nvPr/>
        </p:nvSpPr>
        <p:spPr>
          <a:xfrm>
            <a:off x="3802742" y="4380024"/>
            <a:ext cx="8287657" cy="235460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/>
              <a:t>Understanding how </a:t>
            </a:r>
            <a:r>
              <a:rPr lang="en-US" sz="4800" err="1"/>
              <a:t>XContinuousIntegration</a:t>
            </a:r>
            <a:r>
              <a:rPr lang="en-US" sz="4800"/>
              <a:t> (</a:t>
            </a:r>
            <a:r>
              <a:rPr lang="en-US" sz="4800" err="1"/>
              <a:t>Xci</a:t>
            </a:r>
            <a:r>
              <a:rPr lang="en-US" sz="4800"/>
              <a:t>) </a:t>
            </a:r>
          </a:p>
          <a:p>
            <a:pPr algn="ctr"/>
            <a:r>
              <a:rPr lang="en-US" sz="4800"/>
              <a:t>works </a:t>
            </a:r>
          </a:p>
        </p:txBody>
      </p:sp>
    </p:spTree>
    <p:extLst>
      <p:ext uri="{BB962C8B-B14F-4D97-AF65-F5344CB8AC3E}">
        <p14:creationId xmlns:p14="http://schemas.microsoft.com/office/powerpoint/2010/main" val="1042134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 : coins arrondis 31"/>
          <p:cNvSpPr/>
          <p:nvPr/>
        </p:nvSpPr>
        <p:spPr>
          <a:xfrm>
            <a:off x="3469067" y="636451"/>
            <a:ext cx="1828800" cy="9144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Continuous integration Server</a:t>
            </a:r>
          </a:p>
        </p:txBody>
      </p:sp>
      <p:sp>
        <p:nvSpPr>
          <p:cNvPr id="37" name="Rectangle : coins arrondis 36"/>
          <p:cNvSpPr/>
          <p:nvPr/>
        </p:nvSpPr>
        <p:spPr>
          <a:xfrm>
            <a:off x="60283" y="1986759"/>
            <a:ext cx="1784233" cy="121201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Server</a:t>
            </a:r>
          </a:p>
        </p:txBody>
      </p:sp>
      <p:sp>
        <p:nvSpPr>
          <p:cNvPr id="38" name="Cylindre 37"/>
          <p:cNvSpPr/>
          <p:nvPr/>
        </p:nvSpPr>
        <p:spPr>
          <a:xfrm>
            <a:off x="1139787" y="2999642"/>
            <a:ext cx="1085490" cy="592345"/>
          </a:xfrm>
          <a:prstGeom prst="can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Repo</a:t>
            </a:r>
          </a:p>
        </p:txBody>
      </p:sp>
      <p:cxnSp>
        <p:nvCxnSpPr>
          <p:cNvPr id="40" name="Connecteur droit avec flèche 39"/>
          <p:cNvCxnSpPr>
            <a:cxnSpLocks/>
            <a:stCxn id="32" idx="1"/>
            <a:endCxn id="37" idx="0"/>
          </p:cNvCxnSpPr>
          <p:nvPr/>
        </p:nvCxnSpPr>
        <p:spPr>
          <a:xfrm flipH="1">
            <a:off x="952400" y="1093651"/>
            <a:ext cx="2516667" cy="893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 : avec coins rognés en diagonale 46"/>
          <p:cNvSpPr/>
          <p:nvPr/>
        </p:nvSpPr>
        <p:spPr>
          <a:xfrm>
            <a:off x="443101" y="5224540"/>
            <a:ext cx="1874406" cy="1061857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SUT</a:t>
            </a:r>
          </a:p>
          <a:p>
            <a:pPr algn="ctr"/>
            <a:r>
              <a:rPr lang="en-US"/>
              <a:t>Test Environment</a:t>
            </a:r>
          </a:p>
        </p:txBody>
      </p:sp>
      <p:sp>
        <p:nvSpPr>
          <p:cNvPr id="54" name="Cylindre 53"/>
          <p:cNvSpPr/>
          <p:nvPr/>
        </p:nvSpPr>
        <p:spPr>
          <a:xfrm>
            <a:off x="5960463" y="1712870"/>
            <a:ext cx="1759789" cy="879894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XStudioDB</a:t>
            </a:r>
            <a:endParaRPr lang="en-US"/>
          </a:p>
        </p:txBody>
      </p:sp>
      <p:cxnSp>
        <p:nvCxnSpPr>
          <p:cNvPr id="55" name="Connecteur droit avec flèche 54"/>
          <p:cNvCxnSpPr>
            <a:cxnSpLocks/>
            <a:stCxn id="32" idx="3"/>
            <a:endCxn id="54" idx="2"/>
          </p:cNvCxnSpPr>
          <p:nvPr/>
        </p:nvCxnSpPr>
        <p:spPr>
          <a:xfrm>
            <a:off x="5297867" y="1093651"/>
            <a:ext cx="662596" cy="1059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55714" y="4658373"/>
            <a:ext cx="3657856" cy="204722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2400" b="1">
                <a:solidFill>
                  <a:sysClr val="windowText" lastClr="000000"/>
                </a:solidFill>
              </a:rPr>
              <a:t>QA</a:t>
            </a:r>
            <a:r>
              <a:rPr lang="en-US">
                <a:solidFill>
                  <a:sysClr val="windowText" lastClr="000000"/>
                </a:solidFill>
              </a:rPr>
              <a:t> Test Environment</a:t>
            </a:r>
          </a:p>
        </p:txBody>
      </p:sp>
      <p:sp>
        <p:nvSpPr>
          <p:cNvPr id="64" name="Rectangle : coins arrondis 63"/>
          <p:cNvSpPr/>
          <p:nvPr/>
        </p:nvSpPr>
        <p:spPr>
          <a:xfrm>
            <a:off x="1669231" y="4787864"/>
            <a:ext cx="1671327" cy="78060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Test Execution server</a:t>
            </a:r>
          </a:p>
          <a:p>
            <a:pPr algn="ctr"/>
            <a:r>
              <a:rPr lang="en-US">
                <a:solidFill>
                  <a:sysClr val="windowText" lastClr="000000"/>
                </a:solidFill>
              </a:rPr>
              <a:t>(</a:t>
            </a:r>
            <a:r>
              <a:rPr lang="en-US" err="1">
                <a:solidFill>
                  <a:sysClr val="windowText" lastClr="000000"/>
                </a:solidFill>
              </a:rPr>
              <a:t>Xagent</a:t>
            </a:r>
            <a:r>
              <a:rPr lang="en-US">
                <a:solidFill>
                  <a:sysClr val="windowText" lastClr="000000"/>
                </a:solidFill>
              </a:rPr>
              <a:t>)</a:t>
            </a:r>
          </a:p>
        </p:txBody>
      </p:sp>
      <p:cxnSp>
        <p:nvCxnSpPr>
          <p:cNvPr id="67" name="Connecteur droit avec flèche 66"/>
          <p:cNvCxnSpPr>
            <a:cxnSpLocks/>
            <a:stCxn id="64" idx="0"/>
            <a:endCxn id="54" idx="3"/>
          </p:cNvCxnSpPr>
          <p:nvPr/>
        </p:nvCxnSpPr>
        <p:spPr>
          <a:xfrm flipV="1">
            <a:off x="2504895" y="2592764"/>
            <a:ext cx="4335463" cy="2195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cxnSpLocks/>
            <a:stCxn id="49" idx="0"/>
            <a:endCxn id="54" idx="3"/>
          </p:cNvCxnSpPr>
          <p:nvPr/>
        </p:nvCxnSpPr>
        <p:spPr>
          <a:xfrm flipH="1" flipV="1">
            <a:off x="6840358" y="2592764"/>
            <a:ext cx="3975739" cy="150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 : avec coins rognés en diagonale 34"/>
          <p:cNvSpPr/>
          <p:nvPr/>
        </p:nvSpPr>
        <p:spPr>
          <a:xfrm>
            <a:off x="4288344" y="5237385"/>
            <a:ext cx="1874406" cy="1061857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SUT</a:t>
            </a:r>
          </a:p>
          <a:p>
            <a:pPr algn="ctr"/>
            <a:r>
              <a:rPr lang="en-US"/>
              <a:t>Test Environment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100957" y="4671218"/>
            <a:ext cx="3657856" cy="204722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2400" b="1">
                <a:solidFill>
                  <a:sysClr val="windowText" lastClr="000000"/>
                </a:solidFill>
              </a:rPr>
              <a:t>End-to-End</a:t>
            </a:r>
            <a:r>
              <a:rPr lang="en-US">
                <a:solidFill>
                  <a:sysClr val="windowText" lastClr="000000"/>
                </a:solidFill>
              </a:rPr>
              <a:t> Test Environment</a:t>
            </a:r>
          </a:p>
        </p:txBody>
      </p:sp>
      <p:sp>
        <p:nvSpPr>
          <p:cNvPr id="41" name="Rectangle : coins arrondis 40"/>
          <p:cNvSpPr/>
          <p:nvPr/>
        </p:nvSpPr>
        <p:spPr>
          <a:xfrm>
            <a:off x="5514474" y="4800709"/>
            <a:ext cx="1671327" cy="78060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Test Execution server</a:t>
            </a:r>
          </a:p>
          <a:p>
            <a:pPr algn="ctr"/>
            <a:r>
              <a:rPr lang="en-US">
                <a:solidFill>
                  <a:sysClr val="windowText" lastClr="000000"/>
                </a:solidFill>
              </a:rPr>
              <a:t>(</a:t>
            </a:r>
            <a:r>
              <a:rPr lang="en-US" err="1">
                <a:solidFill>
                  <a:sysClr val="windowText" lastClr="000000"/>
                </a:solidFill>
              </a:rPr>
              <a:t>Xagent</a:t>
            </a:r>
            <a:r>
              <a:rPr lang="en-US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870454" y="4671218"/>
            <a:ext cx="3657856" cy="204722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2400" b="1">
                <a:solidFill>
                  <a:sysClr val="windowText" lastClr="000000"/>
                </a:solidFill>
              </a:rPr>
              <a:t>UAT/</a:t>
            </a:r>
            <a:r>
              <a:rPr lang="en-US" sz="2400" b="1" err="1">
                <a:solidFill>
                  <a:sysClr val="windowText" lastClr="000000"/>
                </a:solidFill>
              </a:rPr>
              <a:t>PrePRod</a:t>
            </a:r>
            <a:r>
              <a:rPr lang="en-US" sz="2400" b="1">
                <a:solidFill>
                  <a:sysClr val="windowText" lastClr="000000"/>
                </a:solidFill>
              </a:rPr>
              <a:t> </a:t>
            </a:r>
            <a:r>
              <a:rPr lang="en-US">
                <a:solidFill>
                  <a:sysClr val="windowText" lastClr="000000"/>
                </a:solidFill>
              </a:rPr>
              <a:t>Test Environment</a:t>
            </a:r>
          </a:p>
        </p:txBody>
      </p:sp>
      <p:sp>
        <p:nvSpPr>
          <p:cNvPr id="46" name="Rectangle : avec coins rognés en diagonale 45"/>
          <p:cNvSpPr/>
          <p:nvPr/>
        </p:nvSpPr>
        <p:spPr>
          <a:xfrm>
            <a:off x="8076472" y="5151057"/>
            <a:ext cx="1874406" cy="1061857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SUT</a:t>
            </a:r>
          </a:p>
          <a:p>
            <a:pPr algn="ctr"/>
            <a:r>
              <a:rPr lang="en-US"/>
              <a:t>Test Environment</a:t>
            </a:r>
          </a:p>
        </p:txBody>
      </p:sp>
      <p:sp>
        <p:nvSpPr>
          <p:cNvPr id="49" name="Rectangle : coins arrondis 48"/>
          <p:cNvSpPr/>
          <p:nvPr/>
        </p:nvSpPr>
        <p:spPr>
          <a:xfrm>
            <a:off x="9980433" y="4094364"/>
            <a:ext cx="1671327" cy="7806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Test Execution Station</a:t>
            </a:r>
          </a:p>
          <a:p>
            <a:pPr algn="ctr"/>
            <a:r>
              <a:rPr lang="en-US">
                <a:solidFill>
                  <a:sysClr val="windowText" lastClr="000000"/>
                </a:solidFill>
              </a:rPr>
              <a:t>(</a:t>
            </a:r>
            <a:r>
              <a:rPr lang="en-US" err="1">
                <a:solidFill>
                  <a:sysClr val="windowText" lastClr="000000"/>
                </a:solidFill>
              </a:rPr>
              <a:t>Xagent</a:t>
            </a:r>
            <a:r>
              <a:rPr lang="en-US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14474" y="118705"/>
            <a:ext cx="6137286" cy="133335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b="1"/>
              <a:t>There can be multiple sessions triggered based on the success/failure of the prior sessions</a:t>
            </a:r>
          </a:p>
        </p:txBody>
      </p:sp>
      <p:sp>
        <p:nvSpPr>
          <p:cNvPr id="13" name="Flèche : droite 12"/>
          <p:cNvSpPr/>
          <p:nvPr/>
        </p:nvSpPr>
        <p:spPr>
          <a:xfrm>
            <a:off x="3657600" y="5393869"/>
            <a:ext cx="630744" cy="49154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èche : droite 49"/>
          <p:cNvSpPr/>
          <p:nvPr/>
        </p:nvSpPr>
        <p:spPr>
          <a:xfrm>
            <a:off x="7507190" y="5449058"/>
            <a:ext cx="630744" cy="49154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 : coins arrondis 50"/>
          <p:cNvSpPr/>
          <p:nvPr/>
        </p:nvSpPr>
        <p:spPr>
          <a:xfrm>
            <a:off x="9752289" y="4897537"/>
            <a:ext cx="1671327" cy="78060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Test Execution server</a:t>
            </a:r>
          </a:p>
          <a:p>
            <a:pPr algn="ctr"/>
            <a:r>
              <a:rPr lang="en-US">
                <a:solidFill>
                  <a:sysClr val="windowText" lastClr="000000"/>
                </a:solidFill>
              </a:rPr>
              <a:t>(</a:t>
            </a:r>
            <a:r>
              <a:rPr lang="en-US" err="1">
                <a:solidFill>
                  <a:sysClr val="windowText" lastClr="000000"/>
                </a:solidFill>
              </a:rPr>
              <a:t>Xagent</a:t>
            </a:r>
            <a:r>
              <a:rPr lang="en-US">
                <a:solidFill>
                  <a:sysClr val="windowText" lastClr="000000"/>
                </a:solidFill>
              </a:rPr>
              <a:t>)</a:t>
            </a:r>
          </a:p>
        </p:txBody>
      </p:sp>
      <p:cxnSp>
        <p:nvCxnSpPr>
          <p:cNvPr id="56" name="Connecteur droit avec flèche 55"/>
          <p:cNvCxnSpPr>
            <a:cxnSpLocks/>
            <a:stCxn id="48" idx="0"/>
            <a:endCxn id="54" idx="3"/>
          </p:cNvCxnSpPr>
          <p:nvPr/>
        </p:nvCxnSpPr>
        <p:spPr>
          <a:xfrm flipH="1" flipV="1">
            <a:off x="6840358" y="2592764"/>
            <a:ext cx="347091" cy="1427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>
            <a:cxnSpLocks/>
            <a:stCxn id="51" idx="0"/>
            <a:endCxn id="54" idx="3"/>
          </p:cNvCxnSpPr>
          <p:nvPr/>
        </p:nvCxnSpPr>
        <p:spPr>
          <a:xfrm flipH="1" flipV="1">
            <a:off x="6840358" y="2592764"/>
            <a:ext cx="3747595" cy="2304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>
            <a:cxnSpLocks/>
            <a:stCxn id="41" idx="0"/>
            <a:endCxn id="54" idx="3"/>
          </p:cNvCxnSpPr>
          <p:nvPr/>
        </p:nvCxnSpPr>
        <p:spPr>
          <a:xfrm flipV="1">
            <a:off x="6350138" y="2592764"/>
            <a:ext cx="490220" cy="2207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>
            <a:cxnSpLocks/>
            <a:stCxn id="62" idx="3"/>
            <a:endCxn id="54" idx="3"/>
          </p:cNvCxnSpPr>
          <p:nvPr/>
        </p:nvCxnSpPr>
        <p:spPr>
          <a:xfrm flipV="1">
            <a:off x="4418005" y="2592764"/>
            <a:ext cx="2422353" cy="1824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 : en arc 68"/>
          <p:cNvCxnSpPr>
            <a:cxnSpLocks/>
            <a:stCxn id="38" idx="3"/>
            <a:endCxn id="47" idx="3"/>
          </p:cNvCxnSpPr>
          <p:nvPr/>
        </p:nvCxnSpPr>
        <p:spPr>
          <a:xfrm rot="5400000">
            <a:off x="715142" y="4257149"/>
            <a:ext cx="1632553" cy="302228"/>
          </a:xfrm>
          <a:prstGeom prst="curvedConnector3">
            <a:avLst>
              <a:gd name="adj1" fmla="val 50000"/>
            </a:avLst>
          </a:prstGeom>
          <a:ln w="3810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 : en arc 74"/>
          <p:cNvCxnSpPr>
            <a:cxnSpLocks/>
            <a:stCxn id="38" idx="3"/>
            <a:endCxn id="35" idx="3"/>
          </p:cNvCxnSpPr>
          <p:nvPr/>
        </p:nvCxnSpPr>
        <p:spPr>
          <a:xfrm rot="16200000" flipH="1">
            <a:off x="2631340" y="2643178"/>
            <a:ext cx="1645398" cy="3543015"/>
          </a:xfrm>
          <a:prstGeom prst="curvedConnector3">
            <a:avLst>
              <a:gd name="adj1" fmla="val 50000"/>
            </a:avLst>
          </a:prstGeom>
          <a:ln w="3810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 : en arc 76"/>
          <p:cNvCxnSpPr>
            <a:cxnSpLocks/>
            <a:stCxn id="38" idx="3"/>
            <a:endCxn id="46" idx="3"/>
          </p:cNvCxnSpPr>
          <p:nvPr/>
        </p:nvCxnSpPr>
        <p:spPr>
          <a:xfrm rot="16200000" flipH="1">
            <a:off x="4568568" y="705950"/>
            <a:ext cx="1559070" cy="7331143"/>
          </a:xfrm>
          <a:prstGeom prst="curvedConnector3">
            <a:avLst>
              <a:gd name="adj1" fmla="val 50000"/>
            </a:avLst>
          </a:prstGeom>
          <a:ln w="3810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 : coins arrondis 47"/>
          <p:cNvSpPr/>
          <p:nvPr/>
        </p:nvSpPr>
        <p:spPr>
          <a:xfrm>
            <a:off x="6351785" y="4020102"/>
            <a:ext cx="1671327" cy="7806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Test Execution Station</a:t>
            </a:r>
          </a:p>
          <a:p>
            <a:pPr algn="ctr"/>
            <a:r>
              <a:rPr lang="en-US">
                <a:solidFill>
                  <a:sysClr val="windowText" lastClr="000000"/>
                </a:solidFill>
              </a:rPr>
              <a:t>(</a:t>
            </a:r>
            <a:r>
              <a:rPr lang="en-US" err="1">
                <a:solidFill>
                  <a:sysClr val="windowText" lastClr="000000"/>
                </a:solidFill>
              </a:rPr>
              <a:t>Xagent</a:t>
            </a:r>
            <a:r>
              <a:rPr lang="en-US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62" name="Rectangle : coins arrondis 61"/>
          <p:cNvSpPr/>
          <p:nvPr/>
        </p:nvSpPr>
        <p:spPr>
          <a:xfrm>
            <a:off x="2746678" y="4026896"/>
            <a:ext cx="1671327" cy="7806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Test Execution Station</a:t>
            </a:r>
          </a:p>
          <a:p>
            <a:pPr algn="ctr"/>
            <a:r>
              <a:rPr lang="en-US">
                <a:solidFill>
                  <a:sysClr val="windowText" lastClr="000000"/>
                </a:solidFill>
              </a:rPr>
              <a:t>(</a:t>
            </a:r>
            <a:r>
              <a:rPr lang="en-US" err="1">
                <a:solidFill>
                  <a:sysClr val="windowText" lastClr="000000"/>
                </a:solidFill>
              </a:rPr>
              <a:t>Xagent</a:t>
            </a:r>
            <a:r>
              <a:rPr lang="en-US">
                <a:solidFill>
                  <a:sysClr val="windowText" lastClr="000000"/>
                </a:solidFill>
              </a:rPr>
              <a:t>)</a:t>
            </a:r>
          </a:p>
        </p:txBody>
      </p:sp>
      <p:cxnSp>
        <p:nvCxnSpPr>
          <p:cNvPr id="81" name="Connecteur droit avec flèche 80"/>
          <p:cNvCxnSpPr>
            <a:cxnSpLocks/>
            <a:stCxn id="32" idx="3"/>
          </p:cNvCxnSpPr>
          <p:nvPr/>
        </p:nvCxnSpPr>
        <p:spPr>
          <a:xfrm>
            <a:off x="5297867" y="1093651"/>
            <a:ext cx="687867" cy="893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>
            <a:cxnSpLocks/>
            <a:stCxn id="32" idx="3"/>
          </p:cNvCxnSpPr>
          <p:nvPr/>
        </p:nvCxnSpPr>
        <p:spPr>
          <a:xfrm>
            <a:off x="5297867" y="1093651"/>
            <a:ext cx="864883" cy="735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7991550" y="1590539"/>
            <a:ext cx="3922287" cy="14959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… enabling an automated Release Pipeline  …</a:t>
            </a:r>
          </a:p>
        </p:txBody>
      </p:sp>
    </p:spTree>
    <p:extLst>
      <p:ext uri="{BB962C8B-B14F-4D97-AF65-F5344CB8AC3E}">
        <p14:creationId xmlns:p14="http://schemas.microsoft.com/office/powerpoint/2010/main" val="3516882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8229" y="928914"/>
            <a:ext cx="9202057" cy="493485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200" err="1"/>
              <a:t>XCi</a:t>
            </a:r>
            <a:r>
              <a:rPr lang="en-US" sz="3200"/>
              <a:t> can be launched locally ( on the CI server) from a remote SSH server</a:t>
            </a:r>
          </a:p>
          <a:p>
            <a:endParaRPr lang="en-US" sz="3200"/>
          </a:p>
          <a:p>
            <a:r>
              <a:rPr lang="en-US" sz="3200"/>
              <a:t>XCI is supported on Windows and LINUX/</a:t>
            </a:r>
            <a:r>
              <a:rPr lang="en-US" sz="3200" err="1"/>
              <a:t>MacOS</a:t>
            </a:r>
            <a:endParaRPr lang="en-US" sz="3200"/>
          </a:p>
          <a:p>
            <a:endParaRPr lang="en-US" sz="3200"/>
          </a:p>
          <a:p>
            <a:r>
              <a:rPr lang="en-US" sz="3200"/>
              <a:t>The first approach is to install the standalone </a:t>
            </a:r>
            <a:r>
              <a:rPr lang="en-US" sz="3200" err="1"/>
              <a:t>XSTudio</a:t>
            </a:r>
            <a:r>
              <a:rPr lang="en-US" sz="3200"/>
              <a:t> package ( aka “fat” client)</a:t>
            </a:r>
          </a:p>
          <a:p>
            <a:endParaRPr lang="en-US" sz="3200"/>
          </a:p>
          <a:p>
            <a:r>
              <a:rPr lang="en-US" sz="3200"/>
              <a:t>The second approach is to push only a subpart of the files on the desire server  </a:t>
            </a:r>
          </a:p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06376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 : coins arrondis 16"/>
          <p:cNvSpPr/>
          <p:nvPr/>
        </p:nvSpPr>
        <p:spPr>
          <a:xfrm>
            <a:off x="4020609" y="205178"/>
            <a:ext cx="18288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Master Version Control  server</a:t>
            </a:r>
          </a:p>
        </p:txBody>
      </p:sp>
      <p:sp>
        <p:nvSpPr>
          <p:cNvPr id="16" name="Cylindre 15"/>
          <p:cNvSpPr/>
          <p:nvPr/>
        </p:nvSpPr>
        <p:spPr>
          <a:xfrm>
            <a:off x="3961248" y="923330"/>
            <a:ext cx="1085490" cy="592345"/>
          </a:xfrm>
          <a:prstGeom prst="can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que 20" descr="Utilisateu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676" y="169057"/>
            <a:ext cx="1310497" cy="1310497"/>
          </a:xfrm>
          <a:prstGeom prst="rect">
            <a:avLst/>
          </a:prstGeom>
        </p:spPr>
      </p:pic>
      <p:pic>
        <p:nvPicPr>
          <p:cNvPr id="3" name="Graphique 2" descr="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5945" y="1022354"/>
            <a:ext cx="914400" cy="914400"/>
          </a:xfrm>
          <a:prstGeom prst="rect">
            <a:avLst/>
          </a:prstGeom>
        </p:spPr>
      </p:pic>
      <p:pic>
        <p:nvPicPr>
          <p:cNvPr id="20" name="Graphique 19" descr="Ordinateur portabl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317" y="1022354"/>
            <a:ext cx="914400" cy="914400"/>
          </a:xfrm>
          <a:prstGeom prst="rect">
            <a:avLst/>
          </a:prstGeom>
        </p:spPr>
      </p:pic>
      <p:cxnSp>
        <p:nvCxnSpPr>
          <p:cNvPr id="25" name="Connecteur droit avec flèche 24"/>
          <p:cNvCxnSpPr>
            <a:stCxn id="21" idx="3"/>
            <a:endCxn id="16" idx="2"/>
          </p:cNvCxnSpPr>
          <p:nvPr/>
        </p:nvCxnSpPr>
        <p:spPr>
          <a:xfrm>
            <a:off x="1680173" y="824306"/>
            <a:ext cx="2281075" cy="395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418342" y="0"/>
            <a:ext cx="1890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Commit Unit-tested code to VCS</a:t>
            </a:r>
          </a:p>
        </p:txBody>
      </p:sp>
      <p:sp>
        <p:nvSpPr>
          <p:cNvPr id="5" name="Rectangle 4"/>
          <p:cNvSpPr/>
          <p:nvPr/>
        </p:nvSpPr>
        <p:spPr>
          <a:xfrm>
            <a:off x="5384800" y="2830286"/>
            <a:ext cx="5805714" cy="2772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In a typical development environment …</a:t>
            </a:r>
          </a:p>
        </p:txBody>
      </p:sp>
    </p:spTree>
    <p:extLst>
      <p:ext uri="{BB962C8B-B14F-4D97-AF65-F5344CB8AC3E}">
        <p14:creationId xmlns:p14="http://schemas.microsoft.com/office/powerpoint/2010/main" val="3946451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 : coins arrondis 16"/>
          <p:cNvSpPr/>
          <p:nvPr/>
        </p:nvSpPr>
        <p:spPr>
          <a:xfrm>
            <a:off x="4020609" y="205178"/>
            <a:ext cx="18288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Master Version Control  server</a:t>
            </a:r>
          </a:p>
        </p:txBody>
      </p:sp>
      <p:sp>
        <p:nvSpPr>
          <p:cNvPr id="16" name="Cylindre 15"/>
          <p:cNvSpPr/>
          <p:nvPr/>
        </p:nvSpPr>
        <p:spPr>
          <a:xfrm>
            <a:off x="3961248" y="923330"/>
            <a:ext cx="1085490" cy="592345"/>
          </a:xfrm>
          <a:prstGeom prst="can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que 20" descr="Utilisateu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676" y="169057"/>
            <a:ext cx="1310497" cy="1310497"/>
          </a:xfrm>
          <a:prstGeom prst="rect">
            <a:avLst/>
          </a:prstGeom>
        </p:spPr>
      </p:pic>
      <p:pic>
        <p:nvPicPr>
          <p:cNvPr id="3" name="Graphique 2" descr="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5945" y="1022354"/>
            <a:ext cx="914400" cy="914400"/>
          </a:xfrm>
          <a:prstGeom prst="rect">
            <a:avLst/>
          </a:prstGeom>
        </p:spPr>
      </p:pic>
      <p:pic>
        <p:nvPicPr>
          <p:cNvPr id="20" name="Graphique 19" descr="Ordinateur portabl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317" y="1022354"/>
            <a:ext cx="914400" cy="914400"/>
          </a:xfrm>
          <a:prstGeom prst="rect">
            <a:avLst/>
          </a:prstGeom>
        </p:spPr>
      </p:pic>
      <p:cxnSp>
        <p:nvCxnSpPr>
          <p:cNvPr id="25" name="Connecteur droit avec flèche 24"/>
          <p:cNvCxnSpPr>
            <a:stCxn id="21" idx="3"/>
            <a:endCxn id="16" idx="2"/>
          </p:cNvCxnSpPr>
          <p:nvPr/>
        </p:nvCxnSpPr>
        <p:spPr>
          <a:xfrm>
            <a:off x="1680173" y="824306"/>
            <a:ext cx="2281075" cy="395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418342" y="0"/>
            <a:ext cx="1890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Commit Unit-tested code to VCS</a:t>
            </a:r>
          </a:p>
        </p:txBody>
      </p:sp>
      <p:sp>
        <p:nvSpPr>
          <p:cNvPr id="32" name="Rectangle : coins arrondis 31"/>
          <p:cNvSpPr/>
          <p:nvPr/>
        </p:nvSpPr>
        <p:spPr>
          <a:xfrm>
            <a:off x="4935009" y="2479765"/>
            <a:ext cx="1828800" cy="9144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Continuous integration Server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444168" y="1358210"/>
            <a:ext cx="179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VCS system triggers CI </a:t>
            </a:r>
          </a:p>
        </p:txBody>
      </p:sp>
      <p:cxnSp>
        <p:nvCxnSpPr>
          <p:cNvPr id="34" name="Connecteur droit avec flèche 33"/>
          <p:cNvCxnSpPr>
            <a:cxnSpLocks/>
            <a:stCxn id="16" idx="4"/>
            <a:endCxn id="32" idx="0"/>
          </p:cNvCxnSpPr>
          <p:nvPr/>
        </p:nvCxnSpPr>
        <p:spPr>
          <a:xfrm>
            <a:off x="5046738" y="1219503"/>
            <a:ext cx="802671" cy="1260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588000" y="3694306"/>
            <a:ext cx="5805714" cy="2772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… using a continuous integration loop …</a:t>
            </a:r>
          </a:p>
        </p:txBody>
      </p:sp>
    </p:spTree>
    <p:extLst>
      <p:ext uri="{BB962C8B-B14F-4D97-AF65-F5344CB8AC3E}">
        <p14:creationId xmlns:p14="http://schemas.microsoft.com/office/powerpoint/2010/main" val="323246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 : coins arrondis 16"/>
          <p:cNvSpPr/>
          <p:nvPr/>
        </p:nvSpPr>
        <p:spPr>
          <a:xfrm>
            <a:off x="4020609" y="205178"/>
            <a:ext cx="18288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Master Version Control  server</a:t>
            </a:r>
          </a:p>
        </p:txBody>
      </p:sp>
      <p:sp>
        <p:nvSpPr>
          <p:cNvPr id="16" name="Cylindre 15"/>
          <p:cNvSpPr/>
          <p:nvPr/>
        </p:nvSpPr>
        <p:spPr>
          <a:xfrm>
            <a:off x="3961248" y="923330"/>
            <a:ext cx="1085490" cy="592345"/>
          </a:xfrm>
          <a:prstGeom prst="can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que 20" descr="Utilisateu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676" y="169057"/>
            <a:ext cx="1310497" cy="1310497"/>
          </a:xfrm>
          <a:prstGeom prst="rect">
            <a:avLst/>
          </a:prstGeom>
        </p:spPr>
      </p:pic>
      <p:pic>
        <p:nvPicPr>
          <p:cNvPr id="3" name="Graphique 2" descr="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5945" y="1022354"/>
            <a:ext cx="914400" cy="914400"/>
          </a:xfrm>
          <a:prstGeom prst="rect">
            <a:avLst/>
          </a:prstGeom>
        </p:spPr>
      </p:pic>
      <p:pic>
        <p:nvPicPr>
          <p:cNvPr id="20" name="Graphique 19" descr="Ordinateur portabl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317" y="1022354"/>
            <a:ext cx="914400" cy="914400"/>
          </a:xfrm>
          <a:prstGeom prst="rect">
            <a:avLst/>
          </a:prstGeom>
        </p:spPr>
      </p:pic>
      <p:cxnSp>
        <p:nvCxnSpPr>
          <p:cNvPr id="25" name="Connecteur droit avec flèche 24"/>
          <p:cNvCxnSpPr>
            <a:stCxn id="21" idx="3"/>
            <a:endCxn id="16" idx="2"/>
          </p:cNvCxnSpPr>
          <p:nvPr/>
        </p:nvCxnSpPr>
        <p:spPr>
          <a:xfrm>
            <a:off x="1680173" y="824306"/>
            <a:ext cx="2281075" cy="395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418342" y="0"/>
            <a:ext cx="1890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Commit Unit-tested code to VCS</a:t>
            </a:r>
          </a:p>
        </p:txBody>
      </p:sp>
      <p:sp>
        <p:nvSpPr>
          <p:cNvPr id="32" name="Rectangle : coins arrondis 31"/>
          <p:cNvSpPr/>
          <p:nvPr/>
        </p:nvSpPr>
        <p:spPr>
          <a:xfrm>
            <a:off x="4935009" y="2479765"/>
            <a:ext cx="1828800" cy="9144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Continuous integration Server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444168" y="1358210"/>
            <a:ext cx="179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VCS system triggers CI </a:t>
            </a:r>
          </a:p>
        </p:txBody>
      </p:sp>
      <p:cxnSp>
        <p:nvCxnSpPr>
          <p:cNvPr id="34" name="Connecteur droit avec flèche 33"/>
          <p:cNvCxnSpPr>
            <a:cxnSpLocks/>
            <a:stCxn id="16" idx="4"/>
            <a:endCxn id="32" idx="0"/>
          </p:cNvCxnSpPr>
          <p:nvPr/>
        </p:nvCxnSpPr>
        <p:spPr>
          <a:xfrm>
            <a:off x="5046738" y="1219503"/>
            <a:ext cx="802671" cy="1260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 : coins arrondis 36"/>
          <p:cNvSpPr/>
          <p:nvPr/>
        </p:nvSpPr>
        <p:spPr>
          <a:xfrm>
            <a:off x="1526225" y="3830073"/>
            <a:ext cx="1784233" cy="121201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Server</a:t>
            </a:r>
          </a:p>
        </p:txBody>
      </p:sp>
      <p:sp>
        <p:nvSpPr>
          <p:cNvPr id="38" name="Cylindre 37"/>
          <p:cNvSpPr/>
          <p:nvPr/>
        </p:nvSpPr>
        <p:spPr>
          <a:xfrm>
            <a:off x="2605729" y="4842956"/>
            <a:ext cx="1085490" cy="592345"/>
          </a:xfrm>
          <a:prstGeom prst="can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Repo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965021" y="2479765"/>
            <a:ext cx="2282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CI system gets code and orders to build, gathers build results</a:t>
            </a:r>
          </a:p>
        </p:txBody>
      </p:sp>
      <p:cxnSp>
        <p:nvCxnSpPr>
          <p:cNvPr id="40" name="Connecteur droit avec flèche 39"/>
          <p:cNvCxnSpPr>
            <a:cxnSpLocks/>
            <a:stCxn id="32" idx="1"/>
            <a:endCxn id="37" idx="0"/>
          </p:cNvCxnSpPr>
          <p:nvPr/>
        </p:nvCxnSpPr>
        <p:spPr>
          <a:xfrm flipH="1">
            <a:off x="2418342" y="2936965"/>
            <a:ext cx="2516667" cy="893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 : en arc 3"/>
          <p:cNvCxnSpPr>
            <a:stCxn id="16" idx="3"/>
            <a:endCxn id="38" idx="4"/>
          </p:cNvCxnSpPr>
          <p:nvPr/>
        </p:nvCxnSpPr>
        <p:spPr>
          <a:xfrm rot="5400000">
            <a:off x="2285879" y="2921015"/>
            <a:ext cx="3623454" cy="812774"/>
          </a:xfrm>
          <a:prstGeom prst="curvedConnector2">
            <a:avLst/>
          </a:prstGeom>
          <a:ln w="3810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rganigramme : Multidocument 4"/>
          <p:cNvSpPr/>
          <p:nvPr/>
        </p:nvSpPr>
        <p:spPr>
          <a:xfrm>
            <a:off x="4178139" y="4126245"/>
            <a:ext cx="858517" cy="590270"/>
          </a:xfrm>
          <a:prstGeom prst="flowChartMultidocumen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588000" y="3694306"/>
            <a:ext cx="5805714" cy="2772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… enabling an automated QA testing  …</a:t>
            </a:r>
          </a:p>
        </p:txBody>
      </p:sp>
    </p:spTree>
    <p:extLst>
      <p:ext uri="{BB962C8B-B14F-4D97-AF65-F5344CB8AC3E}">
        <p14:creationId xmlns:p14="http://schemas.microsoft.com/office/powerpoint/2010/main" val="3787350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 : coins arrondis 16"/>
          <p:cNvSpPr/>
          <p:nvPr/>
        </p:nvSpPr>
        <p:spPr>
          <a:xfrm>
            <a:off x="4020609" y="205178"/>
            <a:ext cx="18288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Master Version Control  server</a:t>
            </a:r>
          </a:p>
        </p:txBody>
      </p:sp>
      <p:sp>
        <p:nvSpPr>
          <p:cNvPr id="16" name="Cylindre 15"/>
          <p:cNvSpPr/>
          <p:nvPr/>
        </p:nvSpPr>
        <p:spPr>
          <a:xfrm>
            <a:off x="3961248" y="923330"/>
            <a:ext cx="1085490" cy="592345"/>
          </a:xfrm>
          <a:prstGeom prst="can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que 20" descr="Utilisateu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676" y="169057"/>
            <a:ext cx="1310497" cy="1310497"/>
          </a:xfrm>
          <a:prstGeom prst="rect">
            <a:avLst/>
          </a:prstGeom>
        </p:spPr>
      </p:pic>
      <p:pic>
        <p:nvPicPr>
          <p:cNvPr id="3" name="Graphique 2" descr="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5945" y="1022354"/>
            <a:ext cx="914400" cy="914400"/>
          </a:xfrm>
          <a:prstGeom prst="rect">
            <a:avLst/>
          </a:prstGeom>
        </p:spPr>
      </p:pic>
      <p:pic>
        <p:nvPicPr>
          <p:cNvPr id="20" name="Graphique 19" descr="Ordinateur portabl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317" y="1022354"/>
            <a:ext cx="914400" cy="914400"/>
          </a:xfrm>
          <a:prstGeom prst="rect">
            <a:avLst/>
          </a:prstGeom>
        </p:spPr>
      </p:pic>
      <p:cxnSp>
        <p:nvCxnSpPr>
          <p:cNvPr id="25" name="Connecteur droit avec flèche 24"/>
          <p:cNvCxnSpPr>
            <a:stCxn id="21" idx="3"/>
            <a:endCxn id="16" idx="2"/>
          </p:cNvCxnSpPr>
          <p:nvPr/>
        </p:nvCxnSpPr>
        <p:spPr>
          <a:xfrm>
            <a:off x="1680173" y="824306"/>
            <a:ext cx="2281075" cy="395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418342" y="0"/>
            <a:ext cx="1890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Commit Unit-tested code to VCS</a:t>
            </a:r>
          </a:p>
        </p:txBody>
      </p:sp>
      <p:sp>
        <p:nvSpPr>
          <p:cNvPr id="32" name="Rectangle : coins arrondis 31"/>
          <p:cNvSpPr/>
          <p:nvPr/>
        </p:nvSpPr>
        <p:spPr>
          <a:xfrm>
            <a:off x="4935009" y="2479765"/>
            <a:ext cx="1828800" cy="9144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Continuous integration Server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444168" y="1358210"/>
            <a:ext cx="179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VCS system triggers CI </a:t>
            </a:r>
          </a:p>
        </p:txBody>
      </p:sp>
      <p:cxnSp>
        <p:nvCxnSpPr>
          <p:cNvPr id="34" name="Connecteur droit avec flèche 33"/>
          <p:cNvCxnSpPr>
            <a:cxnSpLocks/>
            <a:stCxn id="16" idx="4"/>
            <a:endCxn id="32" idx="0"/>
          </p:cNvCxnSpPr>
          <p:nvPr/>
        </p:nvCxnSpPr>
        <p:spPr>
          <a:xfrm>
            <a:off x="5046738" y="1219503"/>
            <a:ext cx="802671" cy="1260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 : coins arrondis 36"/>
          <p:cNvSpPr/>
          <p:nvPr/>
        </p:nvSpPr>
        <p:spPr>
          <a:xfrm>
            <a:off x="1526225" y="3830073"/>
            <a:ext cx="1784233" cy="121201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Server</a:t>
            </a:r>
          </a:p>
        </p:txBody>
      </p:sp>
      <p:sp>
        <p:nvSpPr>
          <p:cNvPr id="38" name="Cylindre 37"/>
          <p:cNvSpPr/>
          <p:nvPr/>
        </p:nvSpPr>
        <p:spPr>
          <a:xfrm>
            <a:off x="2605729" y="4842956"/>
            <a:ext cx="1085490" cy="592345"/>
          </a:xfrm>
          <a:prstGeom prst="can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Repo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965021" y="2479765"/>
            <a:ext cx="2282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CI system gets code and orders to build, gathers build results</a:t>
            </a:r>
          </a:p>
        </p:txBody>
      </p:sp>
      <p:cxnSp>
        <p:nvCxnSpPr>
          <p:cNvPr id="40" name="Connecteur droit avec flèche 39"/>
          <p:cNvCxnSpPr>
            <a:cxnSpLocks/>
            <a:stCxn id="32" idx="1"/>
            <a:endCxn id="37" idx="0"/>
          </p:cNvCxnSpPr>
          <p:nvPr/>
        </p:nvCxnSpPr>
        <p:spPr>
          <a:xfrm flipH="1">
            <a:off x="2418342" y="2936965"/>
            <a:ext cx="2516667" cy="893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cxnSpLocks/>
            <a:stCxn id="32" idx="2"/>
            <a:endCxn id="47" idx="3"/>
          </p:cNvCxnSpPr>
          <p:nvPr/>
        </p:nvCxnSpPr>
        <p:spPr>
          <a:xfrm>
            <a:off x="5849409" y="3394165"/>
            <a:ext cx="22803" cy="1795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 : avec coins rognés en diagonale 46"/>
          <p:cNvSpPr/>
          <p:nvPr/>
        </p:nvSpPr>
        <p:spPr>
          <a:xfrm>
            <a:off x="4935009" y="5189270"/>
            <a:ext cx="1874406" cy="1061857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SUT</a:t>
            </a:r>
          </a:p>
          <a:p>
            <a:pPr algn="ctr"/>
            <a:r>
              <a:rPr lang="en-US"/>
              <a:t>Test Environment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793821" y="3646009"/>
            <a:ext cx="2282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CI system </a:t>
            </a:r>
          </a:p>
          <a:p>
            <a:pPr algn="ctr"/>
            <a:r>
              <a:rPr lang="en-US"/>
              <a:t>triggers Deployment to tests environment</a:t>
            </a:r>
          </a:p>
        </p:txBody>
      </p:sp>
      <p:cxnSp>
        <p:nvCxnSpPr>
          <p:cNvPr id="29" name="Connecteur : en arc 28"/>
          <p:cNvCxnSpPr>
            <a:cxnSpLocks/>
            <a:stCxn id="38" idx="3"/>
            <a:endCxn id="47" idx="2"/>
          </p:cNvCxnSpPr>
          <p:nvPr/>
        </p:nvCxnSpPr>
        <p:spPr>
          <a:xfrm rot="16200000" flipH="1">
            <a:off x="3899292" y="4684482"/>
            <a:ext cx="284898" cy="1786535"/>
          </a:xfrm>
          <a:prstGeom prst="curvedConnector2">
            <a:avLst/>
          </a:prstGeom>
          <a:ln w="3810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rganigramme : Procédé prédéfini 29"/>
          <p:cNvSpPr/>
          <p:nvPr/>
        </p:nvSpPr>
        <p:spPr>
          <a:xfrm>
            <a:off x="3656872" y="5720198"/>
            <a:ext cx="858517" cy="590270"/>
          </a:xfrm>
          <a:prstGeom prst="flowChartPredefinedProcess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 : coins arrondis 16"/>
          <p:cNvSpPr/>
          <p:nvPr/>
        </p:nvSpPr>
        <p:spPr>
          <a:xfrm>
            <a:off x="4020609" y="205178"/>
            <a:ext cx="18288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Master Version Control  server</a:t>
            </a:r>
          </a:p>
        </p:txBody>
      </p:sp>
      <p:sp>
        <p:nvSpPr>
          <p:cNvPr id="16" name="Cylindre 15"/>
          <p:cNvSpPr/>
          <p:nvPr/>
        </p:nvSpPr>
        <p:spPr>
          <a:xfrm>
            <a:off x="3961248" y="923330"/>
            <a:ext cx="1085490" cy="592345"/>
          </a:xfrm>
          <a:prstGeom prst="can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que 20" descr="Utilisateu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676" y="169057"/>
            <a:ext cx="1310497" cy="1310497"/>
          </a:xfrm>
          <a:prstGeom prst="rect">
            <a:avLst/>
          </a:prstGeom>
        </p:spPr>
      </p:pic>
      <p:pic>
        <p:nvPicPr>
          <p:cNvPr id="3" name="Graphique 2" descr="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5945" y="1022354"/>
            <a:ext cx="914400" cy="914400"/>
          </a:xfrm>
          <a:prstGeom prst="rect">
            <a:avLst/>
          </a:prstGeom>
        </p:spPr>
      </p:pic>
      <p:pic>
        <p:nvPicPr>
          <p:cNvPr id="20" name="Graphique 19" descr="Ordinateur portabl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317" y="1022354"/>
            <a:ext cx="914400" cy="914400"/>
          </a:xfrm>
          <a:prstGeom prst="rect">
            <a:avLst/>
          </a:prstGeom>
        </p:spPr>
      </p:pic>
      <p:cxnSp>
        <p:nvCxnSpPr>
          <p:cNvPr id="25" name="Connecteur droit avec flèche 24"/>
          <p:cNvCxnSpPr>
            <a:stCxn id="21" idx="3"/>
            <a:endCxn id="16" idx="2"/>
          </p:cNvCxnSpPr>
          <p:nvPr/>
        </p:nvCxnSpPr>
        <p:spPr>
          <a:xfrm>
            <a:off x="1680173" y="824306"/>
            <a:ext cx="2281075" cy="395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418342" y="0"/>
            <a:ext cx="1890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Commit Unit-tested code to VCS</a:t>
            </a:r>
          </a:p>
        </p:txBody>
      </p:sp>
      <p:sp>
        <p:nvSpPr>
          <p:cNvPr id="32" name="Rectangle : coins arrondis 31"/>
          <p:cNvSpPr/>
          <p:nvPr/>
        </p:nvSpPr>
        <p:spPr>
          <a:xfrm>
            <a:off x="4935009" y="2479765"/>
            <a:ext cx="1828800" cy="9144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Continuous integration Server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444168" y="1358210"/>
            <a:ext cx="179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VCS system triggers CI </a:t>
            </a:r>
          </a:p>
        </p:txBody>
      </p:sp>
      <p:cxnSp>
        <p:nvCxnSpPr>
          <p:cNvPr id="34" name="Connecteur droit avec flèche 33"/>
          <p:cNvCxnSpPr>
            <a:cxnSpLocks/>
            <a:stCxn id="16" idx="4"/>
            <a:endCxn id="32" idx="0"/>
          </p:cNvCxnSpPr>
          <p:nvPr/>
        </p:nvCxnSpPr>
        <p:spPr>
          <a:xfrm>
            <a:off x="5046738" y="1219503"/>
            <a:ext cx="802671" cy="1260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 : coins arrondis 36"/>
          <p:cNvSpPr/>
          <p:nvPr/>
        </p:nvSpPr>
        <p:spPr>
          <a:xfrm>
            <a:off x="1526225" y="3830073"/>
            <a:ext cx="1784233" cy="121201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Server</a:t>
            </a:r>
          </a:p>
        </p:txBody>
      </p:sp>
      <p:sp>
        <p:nvSpPr>
          <p:cNvPr id="38" name="Cylindre 37"/>
          <p:cNvSpPr/>
          <p:nvPr/>
        </p:nvSpPr>
        <p:spPr>
          <a:xfrm>
            <a:off x="2605729" y="4842956"/>
            <a:ext cx="1085490" cy="592345"/>
          </a:xfrm>
          <a:prstGeom prst="can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Repo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965021" y="2479765"/>
            <a:ext cx="2282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CI system gets code and orders to build, gathers build results</a:t>
            </a:r>
          </a:p>
        </p:txBody>
      </p:sp>
      <p:cxnSp>
        <p:nvCxnSpPr>
          <p:cNvPr id="40" name="Connecteur droit avec flèche 39"/>
          <p:cNvCxnSpPr>
            <a:cxnSpLocks/>
            <a:stCxn id="32" idx="1"/>
            <a:endCxn id="37" idx="0"/>
          </p:cNvCxnSpPr>
          <p:nvPr/>
        </p:nvCxnSpPr>
        <p:spPr>
          <a:xfrm flipH="1">
            <a:off x="2418342" y="2936965"/>
            <a:ext cx="2516667" cy="893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7036801" y="2716991"/>
            <a:ext cx="230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CI system creates or triggers test sessions</a:t>
            </a:r>
          </a:p>
        </p:txBody>
      </p:sp>
      <p:cxnSp>
        <p:nvCxnSpPr>
          <p:cNvPr id="44" name="Connecteur droit avec flèche 43"/>
          <p:cNvCxnSpPr>
            <a:cxnSpLocks/>
            <a:stCxn id="32" idx="2"/>
            <a:endCxn id="47" idx="3"/>
          </p:cNvCxnSpPr>
          <p:nvPr/>
        </p:nvCxnSpPr>
        <p:spPr>
          <a:xfrm>
            <a:off x="5849409" y="3394165"/>
            <a:ext cx="22803" cy="1795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 : avec coins rognés en diagonale 46"/>
          <p:cNvSpPr/>
          <p:nvPr/>
        </p:nvSpPr>
        <p:spPr>
          <a:xfrm>
            <a:off x="4935009" y="5189270"/>
            <a:ext cx="1874406" cy="1061857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SUT</a:t>
            </a:r>
          </a:p>
          <a:p>
            <a:pPr algn="ctr"/>
            <a:r>
              <a:rPr lang="en-US"/>
              <a:t>Test Environment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793821" y="3646009"/>
            <a:ext cx="2282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CI system </a:t>
            </a:r>
          </a:p>
          <a:p>
            <a:pPr algn="ctr"/>
            <a:r>
              <a:rPr lang="en-US"/>
              <a:t>triggers Deployment to tests environment</a:t>
            </a:r>
          </a:p>
        </p:txBody>
      </p:sp>
      <p:sp>
        <p:nvSpPr>
          <p:cNvPr id="53" name="Rectangle : coins arrondis 52"/>
          <p:cNvSpPr/>
          <p:nvPr/>
        </p:nvSpPr>
        <p:spPr>
          <a:xfrm>
            <a:off x="8519302" y="662378"/>
            <a:ext cx="2329132" cy="151824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XStudio server</a:t>
            </a:r>
          </a:p>
          <a:p>
            <a:pPr algn="ctr"/>
            <a:r>
              <a:rPr lang="en-US"/>
              <a:t>(management and API)</a:t>
            </a:r>
          </a:p>
        </p:txBody>
      </p:sp>
      <p:sp>
        <p:nvSpPr>
          <p:cNvPr id="54" name="Cylindre 53"/>
          <p:cNvSpPr/>
          <p:nvPr/>
        </p:nvSpPr>
        <p:spPr>
          <a:xfrm>
            <a:off x="9617017" y="2057071"/>
            <a:ext cx="1759789" cy="879894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XStudioDB</a:t>
            </a:r>
            <a:endParaRPr lang="en-US"/>
          </a:p>
        </p:txBody>
      </p:sp>
      <p:cxnSp>
        <p:nvCxnSpPr>
          <p:cNvPr id="55" name="Connecteur droit avec flèche 54"/>
          <p:cNvCxnSpPr>
            <a:cxnSpLocks/>
            <a:stCxn id="32" idx="3"/>
            <a:endCxn id="54" idx="2"/>
          </p:cNvCxnSpPr>
          <p:nvPr/>
        </p:nvCxnSpPr>
        <p:spPr>
          <a:xfrm flipV="1">
            <a:off x="6763809" y="2497018"/>
            <a:ext cx="2853208" cy="439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371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 : coins arrondis 16"/>
          <p:cNvSpPr/>
          <p:nvPr/>
        </p:nvSpPr>
        <p:spPr>
          <a:xfrm>
            <a:off x="4020609" y="205178"/>
            <a:ext cx="18288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Master Version Control  server</a:t>
            </a:r>
          </a:p>
        </p:txBody>
      </p:sp>
      <p:sp>
        <p:nvSpPr>
          <p:cNvPr id="16" name="Cylindre 15"/>
          <p:cNvSpPr/>
          <p:nvPr/>
        </p:nvSpPr>
        <p:spPr>
          <a:xfrm>
            <a:off x="3961248" y="923330"/>
            <a:ext cx="1085490" cy="592345"/>
          </a:xfrm>
          <a:prstGeom prst="can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que 20" descr="Utilisateu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676" y="169057"/>
            <a:ext cx="1310497" cy="1310497"/>
          </a:xfrm>
          <a:prstGeom prst="rect">
            <a:avLst/>
          </a:prstGeom>
        </p:spPr>
      </p:pic>
      <p:pic>
        <p:nvPicPr>
          <p:cNvPr id="3" name="Graphique 2" descr="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5945" y="1022354"/>
            <a:ext cx="914400" cy="914400"/>
          </a:xfrm>
          <a:prstGeom prst="rect">
            <a:avLst/>
          </a:prstGeom>
        </p:spPr>
      </p:pic>
      <p:pic>
        <p:nvPicPr>
          <p:cNvPr id="20" name="Graphique 19" descr="Ordinateur portabl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317" y="1022354"/>
            <a:ext cx="914400" cy="914400"/>
          </a:xfrm>
          <a:prstGeom prst="rect">
            <a:avLst/>
          </a:prstGeom>
        </p:spPr>
      </p:pic>
      <p:cxnSp>
        <p:nvCxnSpPr>
          <p:cNvPr id="25" name="Connecteur droit avec flèche 24"/>
          <p:cNvCxnSpPr>
            <a:stCxn id="21" idx="3"/>
            <a:endCxn id="16" idx="2"/>
          </p:cNvCxnSpPr>
          <p:nvPr/>
        </p:nvCxnSpPr>
        <p:spPr>
          <a:xfrm>
            <a:off x="1680173" y="824306"/>
            <a:ext cx="2281075" cy="395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2418342" y="0"/>
            <a:ext cx="1890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Commit Unit-tested code to VCS</a:t>
            </a:r>
          </a:p>
        </p:txBody>
      </p:sp>
      <p:sp>
        <p:nvSpPr>
          <p:cNvPr id="32" name="Rectangle : coins arrondis 31"/>
          <p:cNvSpPr/>
          <p:nvPr/>
        </p:nvSpPr>
        <p:spPr>
          <a:xfrm>
            <a:off x="4935009" y="2479765"/>
            <a:ext cx="1828800" cy="9144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Continuous integration Server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444168" y="1358210"/>
            <a:ext cx="179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VCS system triggers CI </a:t>
            </a:r>
          </a:p>
        </p:txBody>
      </p:sp>
      <p:cxnSp>
        <p:nvCxnSpPr>
          <p:cNvPr id="34" name="Connecteur droit avec flèche 33"/>
          <p:cNvCxnSpPr>
            <a:cxnSpLocks/>
            <a:stCxn id="16" idx="4"/>
            <a:endCxn id="32" idx="0"/>
          </p:cNvCxnSpPr>
          <p:nvPr/>
        </p:nvCxnSpPr>
        <p:spPr>
          <a:xfrm>
            <a:off x="5046738" y="1219503"/>
            <a:ext cx="802671" cy="1260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 : coins arrondis 36"/>
          <p:cNvSpPr/>
          <p:nvPr/>
        </p:nvSpPr>
        <p:spPr>
          <a:xfrm>
            <a:off x="1526225" y="3830073"/>
            <a:ext cx="1784233" cy="121201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Server</a:t>
            </a:r>
          </a:p>
        </p:txBody>
      </p:sp>
      <p:sp>
        <p:nvSpPr>
          <p:cNvPr id="38" name="Cylindre 37"/>
          <p:cNvSpPr/>
          <p:nvPr/>
        </p:nvSpPr>
        <p:spPr>
          <a:xfrm>
            <a:off x="2605729" y="4842956"/>
            <a:ext cx="1085490" cy="592345"/>
          </a:xfrm>
          <a:prstGeom prst="can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Build Repo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965021" y="2479765"/>
            <a:ext cx="2282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CI system gets code and orders to build, gathers build results</a:t>
            </a:r>
          </a:p>
        </p:txBody>
      </p:sp>
      <p:cxnSp>
        <p:nvCxnSpPr>
          <p:cNvPr id="40" name="Connecteur droit avec flèche 39"/>
          <p:cNvCxnSpPr>
            <a:cxnSpLocks/>
            <a:stCxn id="32" idx="1"/>
            <a:endCxn id="37" idx="0"/>
          </p:cNvCxnSpPr>
          <p:nvPr/>
        </p:nvCxnSpPr>
        <p:spPr>
          <a:xfrm flipH="1">
            <a:off x="2418342" y="2936965"/>
            <a:ext cx="2516667" cy="893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7036801" y="2716991"/>
            <a:ext cx="230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CI system creates or triggers test sessions</a:t>
            </a:r>
          </a:p>
        </p:txBody>
      </p:sp>
      <p:cxnSp>
        <p:nvCxnSpPr>
          <p:cNvPr id="44" name="Connecteur droit avec flèche 43"/>
          <p:cNvCxnSpPr>
            <a:cxnSpLocks/>
            <a:stCxn id="32" idx="2"/>
            <a:endCxn id="47" idx="3"/>
          </p:cNvCxnSpPr>
          <p:nvPr/>
        </p:nvCxnSpPr>
        <p:spPr>
          <a:xfrm>
            <a:off x="5849409" y="3394165"/>
            <a:ext cx="22803" cy="1795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 : avec coins rognés en diagonale 46"/>
          <p:cNvSpPr/>
          <p:nvPr/>
        </p:nvSpPr>
        <p:spPr>
          <a:xfrm>
            <a:off x="4935009" y="5189270"/>
            <a:ext cx="1874406" cy="1061857"/>
          </a:xfrm>
          <a:prstGeom prst="snip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SUT</a:t>
            </a:r>
          </a:p>
          <a:p>
            <a:pPr algn="ctr"/>
            <a:r>
              <a:rPr lang="en-US"/>
              <a:t>Test Environment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793821" y="3646009"/>
            <a:ext cx="2282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CI system </a:t>
            </a:r>
          </a:p>
          <a:p>
            <a:pPr algn="ctr"/>
            <a:r>
              <a:rPr lang="en-US"/>
              <a:t>triggers Deployment to tests environment</a:t>
            </a:r>
          </a:p>
        </p:txBody>
      </p:sp>
      <p:sp>
        <p:nvSpPr>
          <p:cNvPr id="53" name="Rectangle : coins arrondis 52"/>
          <p:cNvSpPr/>
          <p:nvPr/>
        </p:nvSpPr>
        <p:spPr>
          <a:xfrm>
            <a:off x="8519302" y="662378"/>
            <a:ext cx="2329132" cy="151824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XStudio server</a:t>
            </a:r>
          </a:p>
          <a:p>
            <a:pPr algn="ctr"/>
            <a:r>
              <a:rPr lang="en-US"/>
              <a:t>(management and API)</a:t>
            </a:r>
          </a:p>
        </p:txBody>
      </p:sp>
      <p:sp>
        <p:nvSpPr>
          <p:cNvPr id="54" name="Cylindre 53"/>
          <p:cNvSpPr/>
          <p:nvPr/>
        </p:nvSpPr>
        <p:spPr>
          <a:xfrm>
            <a:off x="9617017" y="2057071"/>
            <a:ext cx="1759789" cy="879894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XStudioDB</a:t>
            </a:r>
            <a:endParaRPr lang="en-US"/>
          </a:p>
        </p:txBody>
      </p:sp>
      <p:cxnSp>
        <p:nvCxnSpPr>
          <p:cNvPr id="55" name="Connecteur droit avec flèche 54"/>
          <p:cNvCxnSpPr>
            <a:cxnSpLocks/>
            <a:stCxn id="32" idx="3"/>
            <a:endCxn id="54" idx="2"/>
          </p:cNvCxnSpPr>
          <p:nvPr/>
        </p:nvCxnSpPr>
        <p:spPr>
          <a:xfrm flipV="1">
            <a:off x="6763809" y="2497018"/>
            <a:ext cx="2853208" cy="439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4770723" y="4784611"/>
            <a:ext cx="6703789" cy="179036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>
                <a:solidFill>
                  <a:sysClr val="windowText" lastClr="000000"/>
                </a:solidFill>
              </a:rPr>
              <a:t>Test Environment</a:t>
            </a:r>
          </a:p>
        </p:txBody>
      </p:sp>
      <p:sp>
        <p:nvSpPr>
          <p:cNvPr id="64" name="Rectangle : coins arrondis 63"/>
          <p:cNvSpPr/>
          <p:nvPr/>
        </p:nvSpPr>
        <p:spPr>
          <a:xfrm>
            <a:off x="6225365" y="5019093"/>
            <a:ext cx="1671327" cy="78060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Test Execution server</a:t>
            </a:r>
          </a:p>
          <a:p>
            <a:pPr algn="ctr"/>
            <a:r>
              <a:rPr lang="en-US">
                <a:solidFill>
                  <a:sysClr val="windowText" lastClr="000000"/>
                </a:solidFill>
              </a:rPr>
              <a:t>(</a:t>
            </a:r>
            <a:r>
              <a:rPr lang="en-US" err="1">
                <a:solidFill>
                  <a:sysClr val="windowText" lastClr="000000"/>
                </a:solidFill>
              </a:rPr>
              <a:t>Xagent</a:t>
            </a:r>
            <a:r>
              <a:rPr lang="en-US">
                <a:solidFill>
                  <a:sysClr val="windowText" lastClr="000000"/>
                </a:solidFill>
              </a:rPr>
              <a:t>)</a:t>
            </a:r>
          </a:p>
        </p:txBody>
      </p:sp>
      <p:cxnSp>
        <p:nvCxnSpPr>
          <p:cNvPr id="67" name="Connecteur droit avec flèche 66"/>
          <p:cNvCxnSpPr>
            <a:cxnSpLocks/>
            <a:stCxn id="54" idx="3"/>
            <a:endCxn id="64" idx="0"/>
          </p:cNvCxnSpPr>
          <p:nvPr/>
        </p:nvCxnSpPr>
        <p:spPr>
          <a:xfrm flipH="1">
            <a:off x="7061029" y="2936965"/>
            <a:ext cx="3435883" cy="208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 : coins arrondis 69"/>
          <p:cNvSpPr/>
          <p:nvPr/>
        </p:nvSpPr>
        <p:spPr>
          <a:xfrm>
            <a:off x="8306300" y="5385127"/>
            <a:ext cx="1671327" cy="7806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ysClr val="windowText" lastClr="000000"/>
                </a:solidFill>
              </a:rPr>
              <a:t>Test Execution Station</a:t>
            </a:r>
          </a:p>
          <a:p>
            <a:pPr algn="ctr"/>
            <a:r>
              <a:rPr lang="en-US">
                <a:solidFill>
                  <a:sysClr val="windowText" lastClr="000000"/>
                </a:solidFill>
              </a:rPr>
              <a:t>(</a:t>
            </a:r>
            <a:r>
              <a:rPr lang="en-US" err="1">
                <a:solidFill>
                  <a:sysClr val="windowText" lastClr="000000"/>
                </a:solidFill>
              </a:rPr>
              <a:t>Xagent</a:t>
            </a:r>
            <a:r>
              <a:rPr lang="en-US">
                <a:solidFill>
                  <a:sysClr val="windowText" lastClr="000000"/>
                </a:solidFill>
              </a:rPr>
              <a:t>)</a:t>
            </a:r>
          </a:p>
        </p:txBody>
      </p:sp>
      <p:cxnSp>
        <p:nvCxnSpPr>
          <p:cNvPr id="71" name="Connecteur droit avec flèche 70"/>
          <p:cNvCxnSpPr>
            <a:cxnSpLocks/>
            <a:stCxn id="54" idx="3"/>
            <a:endCxn id="70" idx="0"/>
          </p:cNvCxnSpPr>
          <p:nvPr/>
        </p:nvCxnSpPr>
        <p:spPr>
          <a:xfrm flipH="1">
            <a:off x="9141964" y="2936965"/>
            <a:ext cx="1354948" cy="2448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>
            <a:off x="7687289" y="4112912"/>
            <a:ext cx="3993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XStudio or </a:t>
            </a:r>
            <a:r>
              <a:rPr lang="en-US" err="1"/>
              <a:t>XAgent</a:t>
            </a:r>
            <a:r>
              <a:rPr lang="en-US"/>
              <a:t> gets the test session data, executes it and returns results</a:t>
            </a:r>
          </a:p>
        </p:txBody>
      </p:sp>
    </p:spTree>
    <p:extLst>
      <p:ext uri="{BB962C8B-B14F-4D97-AF65-F5344CB8AC3E}">
        <p14:creationId xmlns:p14="http://schemas.microsoft.com/office/powerpoint/2010/main" val="86615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 : coins arrondis 31"/>
          <p:cNvSpPr/>
          <p:nvPr/>
        </p:nvSpPr>
        <p:spPr>
          <a:xfrm>
            <a:off x="502569" y="1354457"/>
            <a:ext cx="3793660" cy="41754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/>
              <a:t>Continuous</a:t>
            </a:r>
          </a:p>
          <a:p>
            <a:r>
              <a:rPr lang="en-US" sz="3200"/>
              <a:t> integration</a:t>
            </a:r>
          </a:p>
          <a:p>
            <a:r>
              <a:rPr lang="en-US" sz="3200"/>
              <a:t> Server</a:t>
            </a:r>
          </a:p>
        </p:txBody>
      </p:sp>
      <p:sp>
        <p:nvSpPr>
          <p:cNvPr id="54" name="Cylindre 53"/>
          <p:cNvSpPr/>
          <p:nvPr/>
        </p:nvSpPr>
        <p:spPr>
          <a:xfrm>
            <a:off x="9229342" y="2250831"/>
            <a:ext cx="1759789" cy="879894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XStudioDB</a:t>
            </a:r>
            <a:endParaRPr lang="en-US"/>
          </a:p>
        </p:txBody>
      </p:sp>
      <p:sp>
        <p:nvSpPr>
          <p:cNvPr id="74" name="ZoneTexte 73"/>
          <p:cNvSpPr txBox="1"/>
          <p:nvPr/>
        </p:nvSpPr>
        <p:spPr>
          <a:xfrm>
            <a:off x="4734714" y="266947"/>
            <a:ext cx="4131358" cy="120032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err="1"/>
              <a:t>XContinuousIntegration</a:t>
            </a:r>
            <a:r>
              <a:rPr lang="en-US" sz="2400"/>
              <a:t> directly  accesses XStudio  DB to create the sessions</a:t>
            </a:r>
          </a:p>
        </p:txBody>
      </p:sp>
      <p:sp>
        <p:nvSpPr>
          <p:cNvPr id="11" name="Rectangle : coins arrondis 10"/>
          <p:cNvSpPr/>
          <p:nvPr/>
        </p:nvSpPr>
        <p:spPr>
          <a:xfrm>
            <a:off x="2989943" y="1738470"/>
            <a:ext cx="1028330" cy="19046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XCi</a:t>
            </a:r>
            <a:endParaRPr lang="en-US"/>
          </a:p>
        </p:txBody>
      </p:sp>
      <p:sp>
        <p:nvSpPr>
          <p:cNvPr id="46" name="ZoneTexte 45"/>
          <p:cNvSpPr txBox="1"/>
          <p:nvPr/>
        </p:nvSpPr>
        <p:spPr>
          <a:xfrm>
            <a:off x="4817832" y="2780337"/>
            <a:ext cx="4131358" cy="120032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err="1"/>
              <a:t>XContinuousIntegration</a:t>
            </a:r>
            <a:r>
              <a:rPr lang="en-US" sz="2400"/>
              <a:t> gets the results from the XStudio  DB …</a:t>
            </a:r>
          </a:p>
        </p:txBody>
      </p:sp>
      <p:cxnSp>
        <p:nvCxnSpPr>
          <p:cNvPr id="72" name="Connecteur : en angle 71"/>
          <p:cNvCxnSpPr>
            <a:cxnSpLocks/>
            <a:stCxn id="11" idx="0"/>
            <a:endCxn id="54" idx="1"/>
          </p:cNvCxnSpPr>
          <p:nvPr/>
        </p:nvCxnSpPr>
        <p:spPr>
          <a:xfrm rot="16200000" flipH="1">
            <a:off x="6550491" y="-1307914"/>
            <a:ext cx="512361" cy="6605129"/>
          </a:xfrm>
          <a:prstGeom prst="bentConnector3">
            <a:avLst>
              <a:gd name="adj1" fmla="val -44617"/>
            </a:avLst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Connecteur : en angle 74"/>
          <p:cNvCxnSpPr>
            <a:cxnSpLocks/>
            <a:stCxn id="54" idx="2"/>
            <a:endCxn id="11" idx="3"/>
          </p:cNvCxnSpPr>
          <p:nvPr/>
        </p:nvCxnSpPr>
        <p:spPr>
          <a:xfrm rot="10800000">
            <a:off x="4018274" y="2690778"/>
            <a:ext cx="5211069" cy="12700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0" name="Organigramme : Multidocument 79"/>
          <p:cNvSpPr/>
          <p:nvPr/>
        </p:nvSpPr>
        <p:spPr>
          <a:xfrm>
            <a:off x="2612571" y="4426857"/>
            <a:ext cx="1405702" cy="856343"/>
          </a:xfrm>
          <a:prstGeom prst="flowChartMultidocumen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Connecteur : en angle 80"/>
          <p:cNvCxnSpPr>
            <a:cxnSpLocks/>
            <a:stCxn id="11" idx="2"/>
            <a:endCxn id="80" idx="0"/>
          </p:cNvCxnSpPr>
          <p:nvPr/>
        </p:nvCxnSpPr>
        <p:spPr>
          <a:xfrm rot="5400000">
            <a:off x="3066234" y="3988982"/>
            <a:ext cx="783771" cy="91979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459494" y="4426857"/>
            <a:ext cx="5692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/>
              <a:t>… and provides it to the CI server for parsing</a:t>
            </a:r>
          </a:p>
        </p:txBody>
      </p:sp>
    </p:spTree>
    <p:extLst>
      <p:ext uri="{BB962C8B-B14F-4D97-AF65-F5344CB8AC3E}">
        <p14:creationId xmlns:p14="http://schemas.microsoft.com/office/powerpoint/2010/main" val="258576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 : coins arrondis 31"/>
          <p:cNvSpPr/>
          <p:nvPr/>
        </p:nvSpPr>
        <p:spPr>
          <a:xfrm>
            <a:off x="502569" y="1354457"/>
            <a:ext cx="3793660" cy="41754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/>
              <a:t>Continuous</a:t>
            </a:r>
          </a:p>
          <a:p>
            <a:r>
              <a:rPr lang="en-US" sz="3200"/>
              <a:t> integration</a:t>
            </a:r>
          </a:p>
          <a:p>
            <a:r>
              <a:rPr lang="en-US" sz="3200"/>
              <a:t> Server</a:t>
            </a:r>
          </a:p>
        </p:txBody>
      </p:sp>
      <p:sp>
        <p:nvSpPr>
          <p:cNvPr id="11" name="Rectangle : coins arrondis 10"/>
          <p:cNvSpPr/>
          <p:nvPr/>
        </p:nvSpPr>
        <p:spPr>
          <a:xfrm>
            <a:off x="2989943" y="1738470"/>
            <a:ext cx="1028330" cy="19046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XCi</a:t>
            </a:r>
            <a:endParaRPr lang="en-US"/>
          </a:p>
        </p:txBody>
      </p:sp>
      <p:sp>
        <p:nvSpPr>
          <p:cNvPr id="80" name="Organigramme : Multidocument 79"/>
          <p:cNvSpPr/>
          <p:nvPr/>
        </p:nvSpPr>
        <p:spPr>
          <a:xfrm>
            <a:off x="2612571" y="4426857"/>
            <a:ext cx="1405702" cy="856343"/>
          </a:xfrm>
          <a:prstGeom prst="flowChartMultidocumen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Connecteur : en angle 80"/>
          <p:cNvCxnSpPr>
            <a:cxnSpLocks/>
            <a:stCxn id="11" idx="2"/>
            <a:endCxn id="80" idx="0"/>
          </p:cNvCxnSpPr>
          <p:nvPr/>
        </p:nvCxnSpPr>
        <p:spPr>
          <a:xfrm rot="5400000">
            <a:off x="3066234" y="3988982"/>
            <a:ext cx="783771" cy="91979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717924" y="1021689"/>
            <a:ext cx="4131358" cy="120032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Continuous Integration System launches </a:t>
            </a:r>
            <a:r>
              <a:rPr lang="en-US" sz="2400" err="1"/>
              <a:t>Xci</a:t>
            </a:r>
            <a:r>
              <a:rPr lang="en-US" sz="2400"/>
              <a:t> with the needed Parameters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817832" y="4254863"/>
            <a:ext cx="4131358" cy="120032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Continuous Integration System parses gets result code from </a:t>
            </a:r>
            <a:r>
              <a:rPr lang="en-US" sz="2400" err="1"/>
              <a:t>Xci</a:t>
            </a:r>
            <a:endParaRPr lang="en-US" sz="2400"/>
          </a:p>
          <a:p>
            <a:pPr algn="ctr"/>
            <a:r>
              <a:rPr lang="en-US" sz="2400"/>
              <a:t>And parses reports (if needed)</a:t>
            </a:r>
          </a:p>
        </p:txBody>
      </p:sp>
    </p:spTree>
    <p:extLst>
      <p:ext uri="{BB962C8B-B14F-4D97-AF65-F5344CB8AC3E}">
        <p14:creationId xmlns:p14="http://schemas.microsoft.com/office/powerpoint/2010/main" val="28900419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Microsoft Office PowerPoint</Application>
  <PresentationFormat>Grand écran</PresentationFormat>
  <Paragraphs>114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2017-04-26T13:41:13Z</dcterms:created>
  <dcterms:modified xsi:type="dcterms:W3CDTF">2017-04-26T13:43:53Z</dcterms:modified>
</cp:coreProperties>
</file>